
<file path=[Content_Types].xml><?xml version="1.0" encoding="utf-8"?>
<Types xmlns="http://schemas.openxmlformats.org/package/2006/content-types">
  <Override PartName="/ppt/notesSlides/notesSlide24.xml" ContentType="application/vnd.openxmlformats-officedocument.presentationml.notesSlide+xml"/>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1"/>
  </p:notesMasterIdLst>
  <p:sldIdLst>
    <p:sldId id="257" r:id="rId2"/>
    <p:sldId id="302" r:id="rId3"/>
    <p:sldId id="303" r:id="rId4"/>
    <p:sldId id="260" r:id="rId5"/>
    <p:sldId id="258" r:id="rId6"/>
    <p:sldId id="261" r:id="rId7"/>
    <p:sldId id="262" r:id="rId8"/>
    <p:sldId id="263" r:id="rId9"/>
    <p:sldId id="264" r:id="rId10"/>
    <p:sldId id="265" r:id="rId11"/>
    <p:sldId id="267" r:id="rId12"/>
    <p:sldId id="268" r:id="rId13"/>
    <p:sldId id="269" r:id="rId14"/>
    <p:sldId id="270" r:id="rId15"/>
    <p:sldId id="271" r:id="rId16"/>
    <p:sldId id="272" r:id="rId17"/>
    <p:sldId id="277" r:id="rId18"/>
    <p:sldId id="278" r:id="rId19"/>
    <p:sldId id="279" r:id="rId20"/>
    <p:sldId id="280" r:id="rId21"/>
    <p:sldId id="281" r:id="rId22"/>
    <p:sldId id="282" r:id="rId23"/>
    <p:sldId id="284" r:id="rId24"/>
    <p:sldId id="285" r:id="rId25"/>
    <p:sldId id="305" r:id="rId26"/>
    <p:sldId id="306" r:id="rId27"/>
    <p:sldId id="307" r:id="rId28"/>
    <p:sldId id="308" r:id="rId29"/>
    <p:sldId id="309" r:id="rId30"/>
    <p:sldId id="299" r:id="rId31"/>
    <p:sldId id="300" r:id="rId32"/>
    <p:sldId id="301" r:id="rId33"/>
    <p:sldId id="311" r:id="rId34"/>
    <p:sldId id="316" r:id="rId35"/>
    <p:sldId id="317" r:id="rId36"/>
    <p:sldId id="318" r:id="rId37"/>
    <p:sldId id="322" r:id="rId38"/>
    <p:sldId id="323" r:id="rId39"/>
    <p:sldId id="327"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showComments="0">
  <p:normalViewPr>
    <p:restoredLeft sz="17352" autoAdjust="0"/>
    <p:restoredTop sz="81151" autoAdjust="0"/>
  </p:normalViewPr>
  <p:slideViewPr>
    <p:cSldViewPr snapToGrid="0" snapToObjects="1">
      <p:cViewPr>
        <p:scale>
          <a:sx n="66" d="100"/>
          <a:sy n="66" d="100"/>
        </p:scale>
        <p:origin x="-88" y="5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78010B-4B5B-5246-8B33-684BC9BE8DCB}" type="datetimeFigureOut">
              <a:rPr lang="en-US" smtClean="0"/>
              <a:pPr/>
              <a:t>10/12/15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3103A1-A5FF-BF45-9364-4BF5574DFCF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 Id="rId3" Type="http://schemas.openxmlformats.org/officeDocument/2006/relationships/hyperlink" Target="HonkeyTonkvsUncloudyDay.gmbl"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mathematizing.wikispaces.com/home" TargetMode="External"/><Relationship Id="rId4" Type="http://schemas.openxmlformats.org/officeDocument/2006/relationships/hyperlink" Target="http://growbeast.wikispaces.com/home" TargetMode="External"/><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the plan</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[CLICK]</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p>
          <a:p>
            <a:r>
              <a:rPr lang="en-US" dirty="0" smtClean="0"/>
              <a:t>So, let’s say that you are convinced.  Engagement is a good thing, you want to teach for engagement.  What are some things you can</a:t>
            </a:r>
            <a:r>
              <a:rPr lang="en-US" baseline="0" dirty="0" smtClean="0"/>
              <a:t> do to make it more likely that more students will be engaged?  </a:t>
            </a:r>
          </a:p>
        </p:txBody>
      </p:sp>
      <p:sp>
        <p:nvSpPr>
          <p:cNvPr id="4" name="Slide Number Placeholder 3"/>
          <p:cNvSpPr>
            <a:spLocks noGrp="1"/>
          </p:cNvSpPr>
          <p:nvPr>
            <p:ph type="sldNum" sz="quarter" idx="10"/>
          </p:nvPr>
        </p:nvSpPr>
        <p:spPr/>
        <p:txBody>
          <a:bodyPr/>
          <a:lstStyle/>
          <a:p>
            <a:fld id="{EA3103A1-A5FF-BF45-9364-4BF5574DFCF8}"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some characteristics of instructional activities</a:t>
            </a:r>
            <a:r>
              <a:rPr lang="en-US" baseline="0" dirty="0" smtClean="0"/>
              <a:t> that promote student engagement.  </a:t>
            </a:r>
          </a:p>
          <a:p>
            <a:endParaRPr lang="en-US" baseline="0" dirty="0" smtClean="0"/>
          </a:p>
          <a:p>
            <a:r>
              <a:rPr lang="en-US" baseline="0" dirty="0" smtClean="0"/>
              <a:t>Now, lets look at a few activities that will serve as examples.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is what coffee looks like in … an advertising photography studio, I guess.  [CLICK}  </a:t>
            </a:r>
          </a:p>
          <a:p>
            <a:r>
              <a:rPr lang="en-US" sz="1200" kern="1200" dirty="0" smtClean="0">
                <a:solidFill>
                  <a:schemeClr val="tx1"/>
                </a:solidFill>
                <a:effectLst/>
                <a:latin typeface="+mn-lt"/>
                <a:ea typeface="+mn-ea"/>
                <a:cs typeface="+mn-cs"/>
              </a:rPr>
              <a:t>And here’s what it looks like in my office.  You can see that I have a temperature probe in it and the probe is hooked up via USB to my computer, feeding data to a data-recording program, Logger Lite from </a:t>
            </a:r>
            <a:r>
              <a:rPr lang="en-US" sz="1200" kern="1200" dirty="0" err="1" smtClean="0">
                <a:solidFill>
                  <a:schemeClr val="tx1"/>
                </a:solidFill>
                <a:effectLst/>
                <a:latin typeface="+mn-lt"/>
                <a:ea typeface="+mn-ea"/>
                <a:cs typeface="+mn-cs"/>
              </a:rPr>
              <a:t>Vernier</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investigation involves cooling cups of coffee, or hot chocolate or hot whiskey or some other hot liquid.  Everything that is hotter than its surroundings, without a source of energy will come to equilibrium with its surroundings by giving up heat to them.  That’s a pretty fundamental law of thermodynamics (2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Law) and entropy.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how does this happen?  More to the point, how can I keep it from happening?  I’m one of those people who when he goes to a coffee place, just gets coffee.  In part that’s because I’m cheap; I don’t want to pay 3 or 4 or 5 dollars for a coffee flavored thing … very often.  But also it’s because that’s the only way left to get a </a:t>
            </a:r>
            <a:r>
              <a:rPr lang="en-US" sz="1200" u="sng" kern="1200" dirty="0" smtClean="0">
                <a:solidFill>
                  <a:schemeClr val="tx1"/>
                </a:solidFill>
                <a:effectLst/>
                <a:latin typeface="+mn-lt"/>
                <a:ea typeface="+mn-ea"/>
                <a:cs typeface="+mn-cs"/>
              </a:rPr>
              <a:t>really hot drink</a:t>
            </a:r>
            <a:r>
              <a:rPr lang="en-US" sz="1200" kern="1200" dirty="0" smtClean="0">
                <a:solidFill>
                  <a:schemeClr val="tx1"/>
                </a:solidFill>
                <a:effectLst/>
                <a:latin typeface="+mn-lt"/>
                <a:ea typeface="+mn-ea"/>
                <a:cs typeface="+mn-cs"/>
              </a:rPr>
              <a:t>, and for whatever reasons, that’s a large part of what I’m after.  I want to drink something hot.  I don’t know why.  I should get counseling.  But when I order something like a latte or a mocha or what have you - anything they have to make - unless I ask that it be made “extra hot” I’m likely to get some lukewarm thing that I just don’t want.  </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Okay, so we’ve established that I want my coffee </a:t>
            </a:r>
            <a:r>
              <a:rPr lang="en-US" sz="1200" u="sng" kern="1200" dirty="0" smtClean="0">
                <a:solidFill>
                  <a:schemeClr val="tx1"/>
                </a:solidFill>
                <a:effectLst/>
                <a:latin typeface="+mn-lt"/>
                <a:ea typeface="+mn-ea"/>
                <a:cs typeface="+mn-cs"/>
              </a:rPr>
              <a:t>hot</a:t>
            </a:r>
            <a:r>
              <a:rPr lang="en-US" sz="1200" kern="1200" dirty="0" smtClean="0">
                <a:solidFill>
                  <a:schemeClr val="tx1"/>
                </a:solidFill>
                <a:effectLst/>
                <a:latin typeface="+mn-lt"/>
                <a:ea typeface="+mn-ea"/>
                <a:cs typeface="+mn-cs"/>
              </a:rPr>
              <a:t> and I want it to stay that way for a while.  Sadly this is in opposition to the 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Law of thermodynamics. CLICK</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17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56263302"/>
      </p:ext>
    </p:extLst>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Things cool down.   </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Does anyone else have this problem?  </a:t>
            </a:r>
          </a:p>
          <a:p>
            <a:r>
              <a:rPr lang="en-US" sz="1200" kern="1200" dirty="0" smtClean="0">
                <a:solidFill>
                  <a:schemeClr val="tx1"/>
                </a:solidFill>
                <a:effectLst/>
                <a:latin typeface="+mn-lt"/>
                <a:ea typeface="+mn-ea"/>
                <a:cs typeface="+mn-cs"/>
              </a:rPr>
              <a:t>We can fight this!  </a:t>
            </a:r>
          </a:p>
          <a:p>
            <a:r>
              <a:rPr lang="en-US" sz="1200" b="1" u="sng" kern="1200" dirty="0" smtClean="0">
                <a:solidFill>
                  <a:schemeClr val="tx1"/>
                </a:solidFill>
                <a:effectLst/>
                <a:latin typeface="+mn-lt"/>
                <a:ea typeface="+mn-ea"/>
                <a:cs typeface="+mn-cs"/>
              </a:rPr>
              <a:t>What do you do?</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(Get some responses.)  </a:t>
            </a:r>
          </a:p>
          <a:p>
            <a:r>
              <a:rPr lang="en-US" sz="1200" kern="1200" dirty="0" smtClean="0">
                <a:solidFill>
                  <a:schemeClr val="tx1"/>
                </a:solidFill>
                <a:effectLst/>
                <a:latin typeface="+mn-lt"/>
                <a:ea typeface="+mn-ea"/>
                <a:cs typeface="+mn-cs"/>
              </a:rPr>
              <a:t>Could you get students interested in this question?  </a:t>
            </a:r>
          </a:p>
          <a:p>
            <a:r>
              <a:rPr lang="en-US" sz="1200" kern="1200" dirty="0" smtClean="0">
                <a:solidFill>
                  <a:schemeClr val="tx1"/>
                </a:solidFill>
                <a:effectLst/>
                <a:latin typeface="+mn-lt"/>
                <a:ea typeface="+mn-ea"/>
                <a:cs typeface="+mn-cs"/>
              </a:rPr>
              <a:t>Well, I got interested in this question and I did not have your good ideas so what I did was to test 3 different kinds of cups and 5 things you could do to those cups.  I’ll show you the details and the results in just a minute but …. [CLICK]</a:t>
            </a: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18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9120082"/>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a:t>
            </a:r>
            <a:r>
              <a:rPr lang="en-US" sz="1200" b="1" kern="1200" dirty="0" smtClean="0">
                <a:solidFill>
                  <a:schemeClr val="tx1"/>
                </a:solidFill>
                <a:effectLst/>
                <a:latin typeface="+mn-lt"/>
                <a:ea typeface="+mn-ea"/>
                <a:cs typeface="+mn-cs"/>
              </a:rPr>
              <a:t> we have come to a very important part of this message.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 did these things and had a GREAT time doing them and used math and science (and technology) together to learn some things that I will remember for a long, long time.  Further, these are things that connect to other areas.  Coffee isn’t the only thing that cools off.  I</a:t>
            </a:r>
            <a:r>
              <a:rPr lang="en-US" sz="1200" kern="1200" baseline="0" dirty="0" smtClean="0">
                <a:solidFill>
                  <a:schemeClr val="tx1"/>
                </a:solidFill>
                <a:effectLst/>
                <a:latin typeface="+mn-lt"/>
                <a:ea typeface="+mn-ea"/>
                <a:cs typeface="+mn-cs"/>
              </a:rPr>
              <a:t> can extend this thinking into other areas of encountered life.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made this memorable and exciting and so forth for me?  </a:t>
            </a:r>
          </a:p>
          <a:p>
            <a:r>
              <a:rPr lang="en-US" sz="1200" b="1" kern="1200" dirty="0"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chose the topic.  I designed the investigation.  I used math I understood to analyze data that I generated.  …. It’s all about ME!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How often does this happen in our classrooms?  </a:t>
            </a:r>
          </a:p>
          <a:p>
            <a:r>
              <a:rPr lang="en-US" sz="1200" kern="1200" dirty="0" smtClean="0">
                <a:solidFill>
                  <a:schemeClr val="tx1"/>
                </a:solidFill>
                <a:effectLst/>
                <a:latin typeface="+mn-lt"/>
                <a:ea typeface="+mn-ea"/>
                <a:cs typeface="+mn-cs"/>
              </a:rPr>
              <a:t>Too often we give them canned experiments with known outcomes.  We get them to try out skills they don’t really have and then we move on before they are really comfortable with those skills.  Therefore the skills never really enter their repertoire of tools to be used in real life.       </a:t>
            </a:r>
          </a:p>
          <a:p>
            <a:r>
              <a:rPr lang="en-US" sz="1200" kern="1200" dirty="0" smtClean="0">
                <a:solidFill>
                  <a:schemeClr val="tx1"/>
                </a:solidFill>
                <a:effectLst/>
                <a:latin typeface="+mn-lt"/>
                <a:ea typeface="+mn-ea"/>
                <a:cs typeface="+mn-cs"/>
              </a:rPr>
              <a:t>I understand some of the reasons why this might happen but if want kids to care about science and math we need to do what we can get them authentically involved.  </a:t>
            </a:r>
          </a:p>
          <a:p>
            <a:r>
              <a:rPr lang="en-US" sz="1200" kern="1200" dirty="0" smtClean="0">
                <a:solidFill>
                  <a:schemeClr val="tx1"/>
                </a:solidFill>
                <a:effectLst/>
                <a:latin typeface="+mn-lt"/>
                <a:ea typeface="+mn-ea"/>
                <a:cs typeface="+mn-cs"/>
              </a:rPr>
              <a:t>Further, we can’t blame it all on the standards and the tests.  We are called on by both the NGSS</a:t>
            </a:r>
            <a:r>
              <a:rPr lang="en-US" sz="1200" kern="1200" baseline="0" dirty="0" smtClean="0">
                <a:solidFill>
                  <a:schemeClr val="tx1"/>
                </a:solidFill>
                <a:effectLst/>
                <a:latin typeface="+mn-lt"/>
                <a:ea typeface="+mn-ea"/>
                <a:cs typeface="+mn-cs"/>
              </a:rPr>
              <a:t> and the </a:t>
            </a:r>
            <a:r>
              <a:rPr lang="en-US" sz="1200" kern="1200" dirty="0" smtClean="0">
                <a:solidFill>
                  <a:schemeClr val="tx1"/>
                </a:solidFill>
                <a:effectLst/>
                <a:latin typeface="+mn-lt"/>
                <a:ea typeface="+mn-ea"/>
                <a:cs typeface="+mn-cs"/>
              </a:rPr>
              <a:t> Common Core standards to enable students to understand what science and math are and how they work, as well as to become acquainted with some results.  Here are some excerpts from some of our current standards:  CLICK</a:t>
            </a: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69000757"/>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Take a quick look at some of these</a:t>
            </a:r>
            <a:r>
              <a:rPr lang="en-US" sz="1200" kern="1200" baseline="0" dirty="0" smtClean="0">
                <a:solidFill>
                  <a:schemeClr val="tx1"/>
                </a:solidFill>
                <a:effectLst/>
                <a:latin typeface="+mn-lt"/>
                <a:ea typeface="+mn-ea"/>
                <a:cs typeface="+mn-cs"/>
              </a:rPr>
              <a:t> standards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Finish with the one from each side: students will … </a:t>
            </a:r>
            <a:r>
              <a:rPr lang="en-US" sz="1200" u="sng" kern="1200" dirty="0" smtClean="0">
                <a:solidFill>
                  <a:schemeClr val="tx1"/>
                </a:solidFill>
                <a:effectLst/>
                <a:latin typeface="+mn-lt"/>
                <a:ea typeface="+mn-ea"/>
                <a:cs typeface="+mn-cs"/>
              </a:rPr>
              <a:t>“Represent and analyze quantitative relationships between dependent and independent variables</a:t>
            </a:r>
            <a:r>
              <a:rPr lang="en-US" sz="1200" u="none" kern="1200" dirty="0" smtClean="0">
                <a:solidFill>
                  <a:schemeClr val="tx1"/>
                </a:solidFill>
                <a:effectLst/>
                <a:latin typeface="+mn-lt"/>
                <a:ea typeface="+mn-ea"/>
                <a:cs typeface="+mn-cs"/>
              </a:rPr>
              <a:t>”  and </a:t>
            </a:r>
            <a:r>
              <a:rPr lang="en-US" sz="1200" u="sng" kern="1200" dirty="0" smtClean="0">
                <a:solidFill>
                  <a:schemeClr val="tx1"/>
                </a:solidFill>
                <a:effectLst/>
                <a:latin typeface="+mn-lt"/>
                <a:ea typeface="+mn-ea"/>
                <a:cs typeface="+mn-cs"/>
              </a:rPr>
              <a:t>“Gather and make sense of data in order to describe ….”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39975275"/>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Take a quick look at some of these</a:t>
            </a:r>
            <a:r>
              <a:rPr lang="en-US" sz="1200" kern="1200" baseline="0" dirty="0" smtClean="0">
                <a:solidFill>
                  <a:schemeClr val="tx1"/>
                </a:solidFill>
                <a:effectLst/>
                <a:latin typeface="+mn-lt"/>
                <a:ea typeface="+mn-ea"/>
                <a:cs typeface="+mn-cs"/>
              </a:rPr>
              <a:t> standards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Finish with the one on each side: students will … </a:t>
            </a:r>
            <a:r>
              <a:rPr lang="en-US" sz="1200" u="sng" kern="1200" dirty="0" smtClean="0">
                <a:solidFill>
                  <a:schemeClr val="tx1"/>
                </a:solidFill>
                <a:effectLst/>
                <a:latin typeface="+mn-lt"/>
                <a:ea typeface="+mn-ea"/>
                <a:cs typeface="+mn-cs"/>
              </a:rPr>
              <a:t>“Represent and analyze quantitative relationships between dependent and independent variables”  and “Gather and make sense of data in order to describe ….”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 back to that coffee.</a:t>
            </a:r>
          </a:p>
          <a:p>
            <a:r>
              <a:rPr lang="en-US" sz="1200" kern="1200" dirty="0" smtClean="0">
                <a:solidFill>
                  <a:schemeClr val="tx1"/>
                </a:solidFill>
                <a:effectLst/>
                <a:latin typeface="+mn-lt"/>
                <a:ea typeface="+mn-ea"/>
                <a:cs typeface="+mn-cs"/>
              </a:rPr>
              <a:t>CLICK</a:t>
            </a: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39975275"/>
      </p:ext>
    </p:extLst>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look again at the standards.  </a:t>
            </a:r>
          </a:p>
          <a:p>
            <a:r>
              <a:rPr lang="en-US" sz="1200" kern="1200" dirty="0" smtClean="0">
                <a:solidFill>
                  <a:schemeClr val="tx1"/>
                </a:solidFill>
                <a:effectLst/>
                <a:latin typeface="+mn-lt"/>
                <a:ea typeface="+mn-ea"/>
                <a:cs typeface="+mn-cs"/>
              </a:rPr>
              <a:t>IF we could get this going in our classrooms, they could really do these things.  I know it’s hard in a class of 32 middle </a:t>
            </a:r>
            <a:r>
              <a:rPr lang="en-US" sz="1200" kern="1200" dirty="0" err="1" smtClean="0">
                <a:solidFill>
                  <a:schemeClr val="tx1"/>
                </a:solidFill>
                <a:effectLst/>
                <a:latin typeface="+mn-lt"/>
                <a:ea typeface="+mn-ea"/>
                <a:cs typeface="+mn-cs"/>
              </a:rPr>
              <a:t>schoolers</a:t>
            </a:r>
            <a:r>
              <a:rPr lang="en-US" sz="1200" kern="1200" dirty="0" smtClean="0">
                <a:solidFill>
                  <a:schemeClr val="tx1"/>
                </a:solidFill>
                <a:effectLst/>
                <a:latin typeface="+mn-lt"/>
                <a:ea typeface="+mn-ea"/>
                <a:cs typeface="+mn-cs"/>
              </a:rPr>
              <a:t>.  …  </a:t>
            </a:r>
          </a:p>
          <a:p>
            <a:r>
              <a:rPr lang="en-US" sz="1200" kern="1200" dirty="0" smtClean="0">
                <a:solidFill>
                  <a:schemeClr val="tx1"/>
                </a:solidFill>
                <a:effectLst/>
                <a:latin typeface="+mn-lt"/>
                <a:ea typeface="+mn-ea"/>
                <a:cs typeface="+mn-cs"/>
              </a:rPr>
              <a:t>CLICK</a:t>
            </a: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39975275"/>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What do you see here?  (Concentrate on the darker line.) (it’s easier.)  </a:t>
            </a:r>
          </a:p>
          <a:p>
            <a:r>
              <a:rPr lang="en-US" sz="1200" kern="1200" dirty="0" smtClean="0">
                <a:solidFill>
                  <a:schemeClr val="tx1"/>
                </a:solidFill>
                <a:latin typeface="+mn-lt"/>
                <a:ea typeface="+mn-ea"/>
                <a:cs typeface="+mn-cs"/>
              </a:rPr>
              <a:t>Do you see patterns?  Regularities?  The x-axis is labeled but the y-axis is not.  What could it be?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Let people look at it a bit.  There are some patterns.  </a:t>
            </a:r>
          </a:p>
          <a:p>
            <a:r>
              <a:rPr lang="en-US" sz="1200" kern="1200" dirty="0" smtClean="0">
                <a:solidFill>
                  <a:schemeClr val="tx1"/>
                </a:solidFill>
                <a:latin typeface="+mn-lt"/>
                <a:ea typeface="+mn-ea"/>
                <a:cs typeface="+mn-cs"/>
              </a:rPr>
              <a:t>NOW, if you have the speakers hooked up you can tell people, “Here is some help.” and play “</a:t>
            </a:r>
            <a:r>
              <a:rPr lang="en-US" sz="1200" u="sng" kern="1200" dirty="0" err="1" smtClean="0">
                <a:solidFill>
                  <a:schemeClr val="tx1"/>
                </a:solidFill>
                <a:latin typeface="+mn-lt"/>
                <a:ea typeface="+mn-ea"/>
                <a:cs typeface="+mn-cs"/>
              </a:rPr>
              <a:t>Uncloudy</a:t>
            </a:r>
            <a:r>
              <a:rPr lang="en-US" sz="1200" u="sng" kern="1200" dirty="0" smtClean="0">
                <a:solidFill>
                  <a:schemeClr val="tx1"/>
                </a:solidFill>
                <a:latin typeface="+mn-lt"/>
                <a:ea typeface="+mn-ea"/>
                <a:cs typeface="+mn-cs"/>
              </a:rPr>
              <a:t> Day</a:t>
            </a:r>
            <a:r>
              <a:rPr lang="en-US" sz="1200" kern="1200" dirty="0" smtClean="0">
                <a:solidFill>
                  <a:schemeClr val="tx1"/>
                </a:solidFill>
                <a:latin typeface="+mn-lt"/>
                <a:ea typeface="+mn-ea"/>
                <a:cs typeface="+mn-cs"/>
              </a:rPr>
              <a:t>” by the Staple Singers.  The dark line is a trace of the decibels over the span of the song.  It has a real pattern.  I made this with the sound meter from </a:t>
            </a:r>
            <a:r>
              <a:rPr lang="en-US" sz="1200" kern="1200" dirty="0" err="1" smtClean="0">
                <a:solidFill>
                  <a:schemeClr val="tx1"/>
                </a:solidFill>
                <a:latin typeface="+mn-lt"/>
                <a:ea typeface="+mn-ea"/>
                <a:cs typeface="+mn-cs"/>
              </a:rPr>
              <a:t>Vernier</a:t>
            </a:r>
            <a:r>
              <a:rPr lang="en-US" sz="1200" kern="1200" dirty="0" smtClean="0">
                <a:solidFill>
                  <a:schemeClr val="tx1"/>
                </a:solidFill>
                <a:latin typeface="+mn-lt"/>
                <a:ea typeface="+mn-ea"/>
                <a:cs typeface="+mn-cs"/>
              </a:rPr>
              <a:t> (~$165) and Logger </a:t>
            </a:r>
            <a:r>
              <a:rPr lang="en-US" sz="1200" kern="1200" dirty="0" err="1" smtClean="0">
                <a:solidFill>
                  <a:schemeClr val="tx1"/>
                </a:solidFill>
                <a:latin typeface="+mn-lt"/>
                <a:ea typeface="+mn-ea"/>
                <a:cs typeface="+mn-cs"/>
              </a:rPr>
              <a:t>Lite</a:t>
            </a:r>
            <a:r>
              <a:rPr lang="en-US" sz="1200" kern="1200" dirty="0" smtClean="0">
                <a:solidFill>
                  <a:schemeClr val="tx1"/>
                </a:solidFill>
                <a:latin typeface="+mn-lt"/>
                <a:ea typeface="+mn-ea"/>
                <a:cs typeface="+mn-cs"/>
              </a:rPr>
              <a:t> software.  </a:t>
            </a:r>
          </a:p>
          <a:p>
            <a:r>
              <a:rPr lang="en-US" sz="1200" kern="1200" dirty="0" smtClean="0">
                <a:solidFill>
                  <a:schemeClr val="tx1"/>
                </a:solidFill>
                <a:latin typeface="+mn-lt"/>
                <a:ea typeface="+mn-ea"/>
                <a:cs typeface="+mn-cs"/>
              </a:rPr>
              <a:t>Then you can start the file, file: </a:t>
            </a:r>
            <a:r>
              <a:rPr lang="en-US" sz="1200" u="sng" kern="1200" dirty="0" smtClean="0">
                <a:solidFill>
                  <a:schemeClr val="tx1"/>
                </a:solidFill>
                <a:latin typeface="+mn-lt"/>
                <a:ea typeface="+mn-ea"/>
                <a:cs typeface="+mn-cs"/>
                <a:hlinkClick r:id="rId3" action="ppaction://hlinkfile"/>
              </a:rPr>
              <a:t>HonkeyTonkvsUncloudyDay.gmbl</a:t>
            </a:r>
            <a:r>
              <a:rPr lang="en-US" sz="1200" kern="1200" dirty="0" smtClean="0">
                <a:solidFill>
                  <a:schemeClr val="tx1"/>
                </a:solidFill>
                <a:latin typeface="+mn-lt"/>
                <a:ea typeface="+mn-ea"/>
                <a:cs typeface="+mn-cs"/>
              </a:rPr>
              <a:t>  in the free Logger </a:t>
            </a:r>
            <a:r>
              <a:rPr lang="en-US" sz="1200" kern="1200" dirty="0" err="1" smtClean="0">
                <a:solidFill>
                  <a:schemeClr val="tx1"/>
                </a:solidFill>
                <a:latin typeface="+mn-lt"/>
                <a:ea typeface="+mn-ea"/>
                <a:cs typeface="+mn-cs"/>
              </a:rPr>
              <a:t>Lite</a:t>
            </a:r>
            <a:r>
              <a:rPr lang="en-US" sz="1200" kern="1200" dirty="0" smtClean="0">
                <a:solidFill>
                  <a:schemeClr val="tx1"/>
                </a:solidFill>
                <a:latin typeface="+mn-lt"/>
                <a:ea typeface="+mn-ea"/>
                <a:cs typeface="+mn-cs"/>
              </a:rPr>
              <a:t> and do a little bit of analysis.  E.g., </a:t>
            </a:r>
          </a:p>
          <a:p>
            <a:r>
              <a:rPr lang="en-US" sz="1200" kern="1200" dirty="0" smtClean="0">
                <a:solidFill>
                  <a:schemeClr val="tx1"/>
                </a:solidFill>
                <a:latin typeface="+mn-lt"/>
                <a:ea typeface="+mn-ea"/>
                <a:cs typeface="+mn-cs"/>
              </a:rPr>
              <a:t>	Highlight the first 30 seconds and, in the Analyze menu, pick “Linear Fit.”  Select “Run 1 | Sound Level” and “Latest | Sound Level” to see the slope of a linear fit line AND the slope,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-intercept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mx</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b</a:t>
            </a:r>
            <a:r>
              <a:rPr lang="en-US" sz="1200" kern="1200" dirty="0" smtClean="0">
                <a:solidFill>
                  <a:schemeClr val="tx1"/>
                </a:solidFill>
                <a:latin typeface="+mn-lt"/>
                <a:ea typeface="+mn-ea"/>
                <a:cs typeface="+mn-cs"/>
              </a:rPr>
              <a:t> !), correlation and Root Mean Square Error.  </a:t>
            </a:r>
          </a:p>
          <a:p>
            <a:r>
              <a:rPr lang="en-US" sz="1200" kern="1200" dirty="0" smtClean="0">
                <a:solidFill>
                  <a:schemeClr val="tx1"/>
                </a:solidFill>
                <a:latin typeface="+mn-lt"/>
                <a:ea typeface="+mn-ea"/>
                <a:cs typeface="+mn-cs"/>
              </a:rPr>
              <a:t>Now, erase those (so as to reduce clutter) and let’s look at the middle minute or so of the songs.  </a:t>
            </a:r>
          </a:p>
          <a:p>
            <a:r>
              <a:rPr lang="en-US" sz="1200" kern="1200" dirty="0" smtClean="0">
                <a:solidFill>
                  <a:schemeClr val="tx1"/>
                </a:solidFill>
                <a:latin typeface="+mn-lt"/>
                <a:ea typeface="+mn-ea"/>
                <a:cs typeface="+mn-cs"/>
              </a:rPr>
              <a:t>Look at the graph as a whole. You can see a real difference in the pattern that begins around 88 seconds or so.  You can use iTunes to listen to the song at that point.  </a:t>
            </a:r>
          </a:p>
          <a:p>
            <a:r>
              <a:rPr lang="en-US" sz="1200" kern="1200" dirty="0" smtClean="0">
                <a:solidFill>
                  <a:schemeClr val="tx1"/>
                </a:solidFill>
                <a:latin typeface="+mn-lt"/>
                <a:ea typeface="+mn-ea"/>
                <a:cs typeface="+mn-cs"/>
              </a:rPr>
              <a:t>Here’s the point: You can think about how it would be to get students to consider the </a:t>
            </a:r>
            <a:r>
              <a:rPr lang="en-US" sz="1200" u="sng" kern="1200" dirty="0" smtClean="0">
                <a:solidFill>
                  <a:schemeClr val="tx1"/>
                </a:solidFill>
                <a:latin typeface="+mn-lt"/>
                <a:ea typeface="+mn-ea"/>
                <a:cs typeface="+mn-cs"/>
              </a:rPr>
              <a:t>meaning</a:t>
            </a:r>
            <a:r>
              <a:rPr lang="en-US" sz="1200" kern="1200" dirty="0" smtClean="0">
                <a:solidFill>
                  <a:schemeClr val="tx1"/>
                </a:solidFill>
                <a:latin typeface="+mn-lt"/>
                <a:ea typeface="+mn-ea"/>
                <a:cs typeface="+mn-cs"/>
              </a:rPr>
              <a:t> of these variables in this sort of context, where they can use songs of their own choosing and analyze them, using science and math to understand something that matters to them!  That’s </a:t>
            </a:r>
            <a:r>
              <a:rPr lang="en-US" sz="1200" b="1" kern="1200" dirty="0" smtClean="0">
                <a:solidFill>
                  <a:schemeClr val="tx1"/>
                </a:solidFill>
                <a:latin typeface="+mn-lt"/>
                <a:ea typeface="+mn-ea"/>
                <a:cs typeface="+mn-cs"/>
              </a:rPr>
              <a:t>student choice</a:t>
            </a:r>
            <a:r>
              <a:rPr lang="en-US" sz="1200" kern="1200" dirty="0" smtClean="0">
                <a:solidFill>
                  <a:schemeClr val="tx1"/>
                </a:solidFill>
                <a:latin typeface="+mn-lt"/>
                <a:ea typeface="+mn-ea"/>
                <a:cs typeface="+mn-cs"/>
              </a:rPr>
              <a:t> and </a:t>
            </a:r>
            <a:r>
              <a:rPr lang="en-US" sz="1200" b="1" kern="1200" dirty="0" smtClean="0">
                <a:solidFill>
                  <a:schemeClr val="tx1"/>
                </a:solidFill>
                <a:latin typeface="+mn-lt"/>
                <a:ea typeface="+mn-ea"/>
                <a:cs typeface="+mn-cs"/>
              </a:rPr>
              <a:t>relevance</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a:t>
            </a:r>
            <a:r>
              <a:rPr lang="en-US" baseline="0" dirty="0" smtClean="0"/>
              <a:t> an overview of the typical use of </a:t>
            </a:r>
            <a:r>
              <a:rPr lang="en-US" baseline="0" dirty="0" err="1" smtClean="0"/>
              <a:t>GBs</a:t>
            </a:r>
            <a:r>
              <a:rPr lang="en-US" baseline="0" dirty="0" smtClean="0"/>
              <a:t> in class.  </a:t>
            </a:r>
          </a:p>
          <a:p>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Probes really are all about mathematizing.  They are devices that sense</a:t>
            </a:r>
            <a:r>
              <a:rPr lang="en-US" baseline="0" dirty="0" smtClean="0"/>
              <a:t> some aspect of the environment and return a numerical representation of that variable.  </a:t>
            </a:r>
          </a:p>
          <a:p>
            <a:r>
              <a:rPr lang="en-US" baseline="0" dirty="0" smtClean="0"/>
              <a:t>This one senses the level of light out in front of the sensor.  {If you think there’s time, get out the light sensor and plug it in to show how simple and easy and mathematical and scientific this can be.} {Then back to the PPT} </a:t>
            </a:r>
          </a:p>
          <a:p>
            <a:r>
              <a:rPr lang="en-US" baseline="0" dirty="0" smtClean="0"/>
              <a:t>I came across this sensor on a Friday afternoon/evening and … here is a 20-second swing around my office.  </a:t>
            </a:r>
          </a:p>
          <a:p>
            <a:r>
              <a:rPr lang="en-US" baseline="0" dirty="0" smtClean="0"/>
              <a:t>I decided to set it up pointing out the window and then leave it to run over the weekend.  I ended up letting it run for 5 days.  </a:t>
            </a:r>
          </a:p>
          <a:p>
            <a:r>
              <a:rPr lang="en-US" baseline="0" dirty="0" smtClean="0"/>
              <a:t>What do you suppose that’s going to look like?  </a:t>
            </a:r>
          </a:p>
          <a:p>
            <a:r>
              <a:rPr lang="en-US" baseline="0" dirty="0" smtClean="0"/>
              <a:t>CLICK </a:t>
            </a:r>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26</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57266766"/>
      </p:ext>
    </p:extLst>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take a moment or two to look at the record.  What do you see?  </a:t>
            </a:r>
            <a:br>
              <a:rPr lang="en-US" dirty="0" smtClean="0"/>
            </a:br>
            <a:r>
              <a:rPr lang="en-US" dirty="0" smtClean="0"/>
              <a:t>…. …. …. …. This is a record of light </a:t>
            </a:r>
            <a:r>
              <a:rPr lang="en-US" dirty="0" err="1" smtClean="0"/>
              <a:t>vs</a:t>
            </a:r>
            <a:r>
              <a:rPr lang="en-US" dirty="0" smtClean="0"/>
              <a:t> time.  At night, there’s no light.</a:t>
            </a:r>
            <a:r>
              <a:rPr lang="en-US" baseline="0" dirty="0" smtClean="0"/>
              <a:t>  See how the nights are longer than the days?  This was winter.   </a:t>
            </a:r>
          </a:p>
          <a:p>
            <a:endParaRPr lang="en-US" baseline="0" dirty="0" smtClean="0"/>
          </a:p>
          <a:p>
            <a:r>
              <a:rPr lang="en-US" baseline="0" dirty="0" smtClean="0"/>
              <a:t>What we’ve done here is to quantify an everyday, taken-for-granted, phenomenon – sunlight.  Now we can do some </a:t>
            </a:r>
            <a:r>
              <a:rPr lang="en-US" u="sng" baseline="0" dirty="0" smtClean="0"/>
              <a:t>math</a:t>
            </a:r>
            <a:r>
              <a:rPr lang="en-US" baseline="0" dirty="0" smtClean="0"/>
              <a:t> with </a:t>
            </a:r>
            <a:r>
              <a:rPr lang="en-US" u="sng" baseline="0" dirty="0" smtClean="0"/>
              <a:t>sunlight</a:t>
            </a:r>
            <a:r>
              <a:rPr lang="en-US" u="none" baseline="0" dirty="0" smtClean="0"/>
              <a:t>!</a:t>
            </a:r>
            <a:endParaRPr lang="en-US" baseline="0" dirty="0" smtClean="0"/>
          </a:p>
          <a:p>
            <a:endParaRPr lang="en-US" dirty="0" smtClean="0"/>
          </a:p>
          <a:p>
            <a:r>
              <a:rPr lang="en-US" dirty="0" smtClean="0"/>
              <a:t>Saturday</a:t>
            </a:r>
            <a:r>
              <a:rPr lang="en-US" baseline="0" dirty="0" smtClean="0"/>
              <a:t> was overcast and gray.  On Sunday there were some sunbreaks.  Monday started out clear!  </a:t>
            </a:r>
          </a:p>
          <a:p>
            <a:r>
              <a:rPr lang="en-US" baseline="0" dirty="0" smtClean="0"/>
              <a:t>A little bit of calculus recalled:  the integral from here to here will give you the area under the curve which tells you something about how much light was received in that time period.  </a:t>
            </a:r>
          </a:p>
          <a:p>
            <a:r>
              <a:rPr lang="en-US" baseline="0" dirty="0" smtClean="0"/>
              <a:t>When you do this you find, for example, that there was ~7 times more light on Monday as compared to Wednesday when the clouds were thick enough to produce snow – and block a lot of light!  </a:t>
            </a:r>
          </a:p>
          <a:p>
            <a:r>
              <a:rPr lang="en-US" baseline="0" dirty="0" smtClean="0"/>
              <a:t>What might students do with a light probe?  …. …. {any ideas?)</a:t>
            </a:r>
          </a:p>
          <a:p>
            <a:r>
              <a:rPr lang="en-US" baseline="0" dirty="0" smtClean="0"/>
              <a:t>CLICK</a:t>
            </a:r>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27</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8376880"/>
      </p:ext>
    </p:extLst>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a:t>
            </a:r>
            <a:r>
              <a:rPr lang="en-US" baseline="0" dirty="0" smtClean="0"/>
              <a:t> a</a:t>
            </a:r>
            <a:r>
              <a:rPr lang="en-US" dirty="0" smtClean="0"/>
              <a:t> record</a:t>
            </a:r>
            <a:r>
              <a:rPr lang="en-US" baseline="0" dirty="0" smtClean="0"/>
              <a:t> of data I got from the UW’s Gray Skies site.  </a:t>
            </a:r>
          </a:p>
          <a:p>
            <a:r>
              <a:rPr lang="en-US" baseline="0" dirty="0" smtClean="0"/>
              <a:t>At this site I can ask for data for a single day or a whole year (or more). This one shows, essentially a </a:t>
            </a:r>
            <a:r>
              <a:rPr lang="en-US" u="sng" baseline="0" dirty="0" smtClean="0"/>
              <a:t>year’s</a:t>
            </a:r>
            <a:r>
              <a:rPr lang="en-US" baseline="0" dirty="0" smtClean="0"/>
              <a:t> worth of light at the University of Washington. Because I asked for a whole year each day is represented by a single bar.  Can you see some short cloudy days?  Some sunny summer days?  Overall we see a sort of sine curve,  ….  again  ….  </a:t>
            </a:r>
          </a:p>
          <a:p>
            <a:r>
              <a:rPr lang="en-US" baseline="0" dirty="0" smtClean="0"/>
              <a:t>What would these data look like for Nome, Alaska?  For Palm Springs?  How about for a city in the southern hemisphere?  On the equator?  Kids can get data from towns of their own choosing.  </a:t>
            </a:r>
          </a:p>
          <a:p>
            <a:r>
              <a:rPr lang="en-US" baseline="0" dirty="0" smtClean="0"/>
              <a:t>Analyzing these data can be simple or complex as the need and the math you are trying to teach demands.  </a:t>
            </a:r>
          </a:p>
          <a:p>
            <a:r>
              <a:rPr lang="en-US" baseline="0" dirty="0" smtClean="0"/>
              <a:t>CLICK</a:t>
            </a:r>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28</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74070156"/>
      </p:ext>
    </p:extLst>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have about 5 years of data for Seattle, taken from the truly</a:t>
            </a:r>
            <a:r>
              <a:rPr lang="en-US" baseline="0" dirty="0" smtClean="0"/>
              <a:t> amazing weather data and forecasting site, Weather Spark (It’s linked from my “mathematizing” site.)  You can see a sine/cosine-like curve to most of the data on the screen.  Why is that?  …   And you can see that maximums in solar input depicted at the top of the screen don’t quite coincide with the maximums in temperature, or the minimums in rain, etc.  Why is that?  An important take away for me is that when we use math to pay attention to the world we are more likely to be able to detect and maybe then to make sense of larger patterns.  </a:t>
            </a:r>
          </a:p>
          <a:p>
            <a:r>
              <a:rPr lang="en-US" baseline="0" dirty="0" smtClean="0"/>
              <a:t>On a more practical note, when your  3</a:t>
            </a:r>
            <a:r>
              <a:rPr lang="en-US" baseline="30000" dirty="0" smtClean="0"/>
              <a:t>rd</a:t>
            </a:r>
            <a:r>
              <a:rPr lang="en-US" baseline="0" dirty="0" smtClean="0"/>
              <a:t> period Algebra II student has the experience of seeing these patterns and recognizing the connection to a trig function as a modeling tool – or even just seeing </a:t>
            </a:r>
            <a:r>
              <a:rPr lang="en-US" u="sng" baseline="0" dirty="0" smtClean="0"/>
              <a:t>you</a:t>
            </a:r>
            <a:r>
              <a:rPr lang="en-US" u="none" baseline="0" dirty="0" smtClean="0"/>
              <a:t> </a:t>
            </a:r>
            <a:r>
              <a:rPr lang="en-US" baseline="0" dirty="0" smtClean="0"/>
              <a:t>see these things - she might pay attention differently to math and to the world that is represented by the math.  </a:t>
            </a:r>
          </a:p>
          <a:p>
            <a:r>
              <a:rPr lang="en-US" baseline="0" dirty="0" smtClean="0"/>
              <a:t>Onward to Coffee.</a:t>
            </a:r>
          </a:p>
          <a:p>
            <a:r>
              <a:rPr lang="en-US" baseline="0" dirty="0" smtClean="0"/>
              <a:t>CLICK</a:t>
            </a:r>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29</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87925777"/>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What I want to do with my remaining time</a:t>
            </a:r>
            <a:r>
              <a:rPr lang="en-US" sz="1200" kern="1200" dirty="0" smtClean="0">
                <a:solidFill>
                  <a:schemeClr val="tx1"/>
                </a:solidFill>
                <a:effectLst/>
                <a:latin typeface="+mn-lt"/>
                <a:ea typeface="+mn-ea"/>
                <a:cs typeface="+mn-cs"/>
              </a:rPr>
              <a:t> is to introduce you to a little Web site I made to support my</a:t>
            </a:r>
            <a:r>
              <a:rPr lang="en-US" sz="1200" kern="1200" baseline="0" dirty="0" smtClean="0">
                <a:solidFill>
                  <a:schemeClr val="tx1"/>
                </a:solidFill>
                <a:effectLst/>
                <a:latin typeface="+mn-lt"/>
                <a:ea typeface="+mn-ea"/>
                <a:cs typeface="+mn-cs"/>
              </a:rPr>
              <a:t> work in </a:t>
            </a:r>
            <a:r>
              <a:rPr lang="en-US" sz="1200" kern="1200" baseline="0" dirty="0" err="1" smtClean="0">
                <a:solidFill>
                  <a:schemeClr val="tx1"/>
                </a:solidFill>
                <a:effectLst/>
                <a:latin typeface="+mn-lt"/>
                <a:ea typeface="+mn-ea"/>
                <a:cs typeface="+mn-cs"/>
              </a:rPr>
              <a:t>mathematizing</a:t>
            </a:r>
            <a:r>
              <a:rPr lang="en-US" sz="1200" kern="1200" baseline="0" dirty="0" smtClean="0">
                <a:solidFill>
                  <a:schemeClr val="tx1"/>
                </a:solidFill>
                <a:effectLst/>
                <a:latin typeface="+mn-lt"/>
                <a:ea typeface="+mn-ea"/>
                <a:cs typeface="+mn-cs"/>
              </a:rPr>
              <a:t> and motivation/engagement</a:t>
            </a:r>
            <a:r>
              <a:rPr lang="en-US" sz="1200" kern="1200" dirty="0" smtClean="0">
                <a:solidFill>
                  <a:schemeClr val="tx1"/>
                </a:solidFill>
                <a:effectLst/>
                <a:latin typeface="+mn-lt"/>
                <a:ea typeface="+mn-ea"/>
                <a:cs typeface="+mn-cs"/>
              </a:rPr>
              <a:t>.  It gives you access to all six of the articles and perhaps more importantly, to some other ideas for this kind of active learning approach to a mathematics curriculum. </a:t>
            </a:r>
          </a:p>
          <a:p>
            <a:r>
              <a:rPr lang="en-US" sz="1200" kern="1200" dirty="0" smtClean="0">
                <a:solidFill>
                  <a:schemeClr val="tx1"/>
                </a:solidFill>
                <a:effectLst/>
                <a:latin typeface="+mn-lt"/>
                <a:ea typeface="+mn-ea"/>
                <a:cs typeface="+mn-cs"/>
              </a:rPr>
              <a:t>If</a:t>
            </a:r>
            <a:r>
              <a:rPr lang="en-US" sz="1200" kern="1200" baseline="0" dirty="0" smtClean="0">
                <a:solidFill>
                  <a:schemeClr val="tx1"/>
                </a:solidFill>
                <a:effectLst/>
                <a:latin typeface="+mn-lt"/>
                <a:ea typeface="+mn-ea"/>
                <a:cs typeface="+mn-cs"/>
              </a:rPr>
              <a:t> a network is available, t</a:t>
            </a:r>
            <a:r>
              <a:rPr lang="en-US" sz="1200" kern="1200" dirty="0" smtClean="0">
                <a:solidFill>
                  <a:schemeClr val="tx1"/>
                </a:solidFill>
                <a:effectLst/>
                <a:latin typeface="+mn-lt"/>
                <a:ea typeface="+mn-ea"/>
                <a:cs typeface="+mn-cs"/>
              </a:rPr>
              <a:t>ake a look at the Web site you made for this talk: </a:t>
            </a:r>
            <a:r>
              <a:rPr lang="en-US" sz="1200" u="sng" kern="1200" dirty="0" smtClean="0">
                <a:solidFill>
                  <a:schemeClr val="tx1"/>
                </a:solidFill>
                <a:effectLst/>
                <a:latin typeface="+mn-lt"/>
                <a:ea typeface="+mn-ea"/>
                <a:cs typeface="+mn-cs"/>
                <a:hlinkClick r:id="rId3"/>
              </a:rPr>
              <a:t>http://mathematizing.wikispaces.com/home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contains links to all six existing articles published in Washington Mathematics.</a:t>
            </a:r>
            <a:r>
              <a:rPr lang="en-US" sz="1200" kern="1200" baseline="0" dirty="0" smtClean="0">
                <a:solidFill>
                  <a:schemeClr val="tx1"/>
                </a:solidFill>
                <a:effectLst/>
                <a:latin typeface="+mn-lt"/>
                <a:ea typeface="+mn-ea"/>
                <a:cs typeface="+mn-cs"/>
              </a:rPr>
              <a:t>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will also find links to my work on Grow Beasts, a valuable tool for mathematizing in K-12 classrooms.  </a:t>
            </a:r>
          </a:p>
          <a:p>
            <a:r>
              <a:rPr lang="en-US" sz="1200" u="sng" kern="1200" dirty="0" smtClean="0">
                <a:solidFill>
                  <a:schemeClr val="tx1"/>
                </a:solidFill>
                <a:effectLst/>
                <a:latin typeface="+mn-lt"/>
                <a:ea typeface="+mn-ea"/>
                <a:cs typeface="+mn-cs"/>
                <a:hlinkClick r:id="rId4"/>
              </a:rPr>
              <a:t>http://growbeast.wikispaces.com/home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Finally, I have provided links to a few of my favorite Web sites that support active learning and mathematizing, including Google Earth, Gray Skies, Weather Spark, </a:t>
            </a:r>
            <a:r>
              <a:rPr lang="en-US" sz="1200" kern="1200" dirty="0" err="1" smtClean="0">
                <a:solidFill>
                  <a:schemeClr val="tx1"/>
                </a:solidFill>
                <a:effectLst/>
                <a:latin typeface="+mn-lt"/>
                <a:ea typeface="+mn-ea"/>
                <a:cs typeface="+mn-cs"/>
              </a:rPr>
              <a:t>PhET</a:t>
            </a:r>
            <a:r>
              <a:rPr lang="en-US" sz="1200" kern="1200" dirty="0" smtClean="0">
                <a:solidFill>
                  <a:schemeClr val="tx1"/>
                </a:solidFill>
                <a:effectLst/>
                <a:latin typeface="+mn-lt"/>
                <a:ea typeface="+mn-ea"/>
                <a:cs typeface="+mn-cs"/>
              </a:rPr>
              <a:t>,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BBC’s Sheep Dash.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30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72075980"/>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QUICKLY, name the articles: </a:t>
            </a:r>
            <a:r>
              <a:rPr lang="en-US" sz="1200" u="sng" kern="1200" dirty="0" smtClean="0">
                <a:solidFill>
                  <a:schemeClr val="tx1"/>
                </a:solidFill>
                <a:effectLst/>
                <a:latin typeface="+mn-lt"/>
                <a:ea typeface="+mn-ea"/>
                <a:cs typeface="+mn-cs"/>
              </a:rPr>
              <a:t>Tidal Math</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Tree Ring Math</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Sun Sine Math</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Cooling Math</a:t>
            </a:r>
            <a:r>
              <a:rPr lang="en-US" sz="1200" kern="120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Seeing the Light</a:t>
            </a:r>
            <a:r>
              <a:rPr lang="en-US" sz="1200" kern="1200" dirty="0" smtClean="0">
                <a:solidFill>
                  <a:schemeClr val="tx1"/>
                </a:solidFill>
                <a:effectLst/>
                <a:latin typeface="+mn-lt"/>
                <a:ea typeface="+mn-ea"/>
                <a:cs typeface="+mn-cs"/>
              </a:rPr>
              <a:t>, and </a:t>
            </a:r>
            <a:r>
              <a:rPr lang="en-US" sz="1200" kern="1200" baseline="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Bracken Math</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31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86063954"/>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 … For too many of our students, particularly as students transition out of elementary and into middle school, math becomes a subject to be endured, or worse, avoided.  What if instead it could be a stimulus to pay attention to the world all around us, to pose questions and look for answers that make sense?  If we can help our students develop the productive disposition that enables them to see math as a way of making sense of the world, we have done them a service that will last a lifetime.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32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99205670"/>
      </p:ext>
    </p:extLst>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65DBB-B074-2A4A-AEF1-AA10488E45FC}" type="slidenum">
              <a:rPr lang="en-US"/>
              <a:pPr/>
              <a:t>34</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B81AEA-3E08-5A4B-B8D0-AABDF2D0A5CB}" type="slidenum">
              <a:rPr lang="en-US"/>
              <a:pPr/>
              <a:t>35</a:t>
            </a:fld>
            <a:endParaRPr lang="en-US"/>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95CFE5-7ED9-4C4E-804F-4FE4BBDE154F}" type="slidenum">
              <a:rPr lang="en-US"/>
              <a:pPr/>
              <a:t>36</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Well, what IS science engagement anyway?    What does it look like when kids are engaged in science? ?  [TAKE RESPONSES]   </a:t>
            </a:r>
            <a:r>
              <a:rPr lang="en-US" dirty="0" smtClean="0"/>
              <a:t> THEN click to ask what the Experts have to say about this…</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B13EAD-C5FF-2D44-BC7E-C604B9481306}" type="slidenum">
              <a:rPr lang="en-US"/>
              <a:pPr/>
              <a:t>37</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F292C1-8946-7A41-B601-1254A8BD297B}" type="slidenum">
              <a:rPr lang="en-US"/>
              <a:pPr/>
              <a:t>38</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are a couple of nice compact ways to think about student engagement:</a:t>
            </a:r>
          </a:p>
          <a:p>
            <a:r>
              <a:rPr lang="en-US" baseline="0" dirty="0" smtClean="0"/>
              <a:t> “The three </a:t>
            </a:r>
            <a:r>
              <a:rPr lang="en-US" baseline="0" dirty="0" err="1" smtClean="0"/>
              <a:t>Rs</a:t>
            </a:r>
            <a:r>
              <a:rPr lang="en-US" baseline="0" dirty="0" smtClean="0"/>
              <a:t>” and “The ABCs” of engagement.  </a:t>
            </a:r>
          </a:p>
          <a:p>
            <a:r>
              <a:rPr lang="en-US" baseline="0" dirty="0" smtClean="0"/>
              <a:t>We are going to concentrate on “The ABCs” but the 3 </a:t>
            </a:r>
            <a:r>
              <a:rPr lang="en-US" baseline="0" dirty="0" err="1" smtClean="0"/>
              <a:t>Rs</a:t>
            </a:r>
            <a:r>
              <a:rPr lang="en-US" baseline="0" dirty="0" smtClean="0"/>
              <a:t> are very similar in what they get at.  Both are reasonable papers to be used in support of the </a:t>
            </a:r>
            <a:r>
              <a:rPr lang="en-US" baseline="0" dirty="0" err="1" smtClean="0"/>
              <a:t>edTPA</a:t>
            </a:r>
            <a:r>
              <a:rPr lang="en-US" baseline="0" dirty="0" smtClean="0"/>
              <a:t>.</a:t>
            </a:r>
          </a:p>
          <a:p>
            <a:r>
              <a:rPr lang="en-US" baseline="0" dirty="0" smtClean="0"/>
              <a:t>We are going to give more detail on each of theses types of engagement (affective, behavioral, and cognitive).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rgbClr val="FF0000"/>
                </a:solidFill>
              </a:rPr>
              <a:t>Behavioral</a:t>
            </a:r>
            <a:r>
              <a:rPr lang="en-US" b="1" baseline="0" dirty="0" smtClean="0">
                <a:solidFill>
                  <a:srgbClr val="FF0000"/>
                </a:solidFill>
              </a:rPr>
              <a:t> Engagement </a:t>
            </a:r>
            <a:r>
              <a:rPr lang="en-US" baseline="0" dirty="0" smtClean="0"/>
              <a:t>is characterized by active participation – students doing things.  Setting up an experiment, collecting data, building a set-up. It’s kinesthetic. It’s hands-on.  And it should lead to … CLICK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Cognitive Engagement</a:t>
            </a:r>
          </a:p>
          <a:p>
            <a:r>
              <a:rPr lang="en-US" dirty="0" smtClean="0"/>
              <a:t>And cognitive engagement looks like … students are analyzing data, asking questions, taking responsibility</a:t>
            </a:r>
            <a:r>
              <a:rPr lang="en-US" baseline="0" dirty="0" smtClean="0"/>
              <a:t> for the investigations results, persevering through challenges, and so on.  </a:t>
            </a:r>
          </a:p>
          <a:p>
            <a:endParaRPr lang="en-US" dirty="0" smtClean="0"/>
          </a:p>
          <a:p>
            <a:r>
              <a:rPr lang="en-US" baseline="0" dirty="0" smtClean="0"/>
              <a:t>CLICK to see what happens when AIMS puts the two together in a classic representation of what science look like from their POV.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steps briefly.</a:t>
            </a:r>
            <a:r>
              <a:rPr lang="en-US" baseline="0" dirty="0" smtClean="0"/>
              <a:t>  </a:t>
            </a:r>
            <a:endParaRPr lang="en-US" dirty="0" smtClean="0"/>
          </a:p>
          <a:p>
            <a:endParaRPr lang="en-US" baseline="0" dirty="0" smtClean="0"/>
          </a:p>
          <a:p>
            <a:r>
              <a:rPr lang="en-US" baseline="0" dirty="0" smtClean="0"/>
              <a:t>Note that AIMS took a shot at imposing the CCSS Math “Practices” on their model.  It looks like this (CLICK to add the graphic) </a:t>
            </a:r>
            <a:endParaRPr lang="en-US" dirty="0"/>
          </a:p>
        </p:txBody>
      </p:sp>
      <p:sp>
        <p:nvSpPr>
          <p:cNvPr id="4" name="Slide Number Placeholder 3"/>
          <p:cNvSpPr>
            <a:spLocks noGrp="1"/>
          </p:cNvSpPr>
          <p:nvPr>
            <p:ph type="sldNum" sz="quarter" idx="10"/>
          </p:nvPr>
        </p:nvSpPr>
        <p:spPr/>
        <p:txBody>
          <a:bodyPr/>
          <a:lstStyle/>
          <a:p>
            <a:fld id="{30947965-C9A6-054F-BE4F-4123D252E3E9}" type="slidenum">
              <a:rPr lang="en-US" smtClean="0"/>
              <a:pPr/>
              <a:t>9</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16543730"/>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now, </a:t>
            </a:r>
            <a:r>
              <a:rPr lang="en-US" b="1" dirty="0" smtClean="0"/>
              <a:t>Affective Engagement</a:t>
            </a:r>
            <a:r>
              <a:rPr lang="en-US" dirty="0" smtClean="0"/>
              <a:t>.    This</a:t>
            </a:r>
            <a:r>
              <a:rPr lang="en-US" baseline="0" dirty="0" smtClean="0"/>
              <a:t> is enthusiasm, interest, curiosity, a sense of belonging, … they like it!  This is what makes it go forward    AND    go into new territory.  If you like it you find ways to use it.  </a:t>
            </a:r>
          </a:p>
          <a:p>
            <a:r>
              <a:rPr lang="en-US" baseline="0" dirty="0" smtClean="0"/>
              <a:t>When you get to love a hammer, everything looks like a nail.  </a:t>
            </a:r>
          </a:p>
          <a:p>
            <a:endParaRPr lang="en-US" baseline="0" dirty="0" smtClean="0"/>
          </a:p>
          <a:p>
            <a:r>
              <a:rPr lang="en-US" baseline="0" dirty="0" smtClean="0"/>
              <a:t>What do the standards people have to say about affective engagement, also known as a positive disposition?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CCSS come from the NCTM Standards and from the NRC book, “Adding</a:t>
            </a:r>
            <a:r>
              <a:rPr lang="en-US" baseline="0" dirty="0" smtClean="0"/>
              <a:t> It Up.”  But they don’t have a clear statement on the … well, much of anything.  So we will go to these two documents for our basis on what math is all about and there in “Adding It Up,” we find a a clear statement on [CLICK]  </a:t>
            </a:r>
            <a:r>
              <a:rPr lang="en-US" b="1" baseline="0" dirty="0" smtClean="0"/>
              <a:t>productive disposition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15AEDE-4A86-2148-BA5F-5C4106C3AB0D}" type="datetimeFigureOut">
              <a:rPr lang="en-US" smtClean="0"/>
              <a:pPr/>
              <a:t>10/12/15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5AEDE-4A86-2148-BA5F-5C4106C3AB0D}" type="datetimeFigureOut">
              <a:rPr lang="en-US" smtClean="0"/>
              <a:pPr/>
              <a:t>10/12/15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5AEDE-4A86-2148-BA5F-5C4106C3AB0D}" type="datetimeFigureOut">
              <a:rPr lang="en-US" smtClean="0"/>
              <a:pPr/>
              <a:t>10/12/15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5AEDE-4A86-2148-BA5F-5C4106C3AB0D}" type="datetimeFigureOut">
              <a:rPr lang="en-US" smtClean="0"/>
              <a:pPr/>
              <a:t>10/12/15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15AEDE-4A86-2148-BA5F-5C4106C3AB0D}" type="datetimeFigureOut">
              <a:rPr lang="en-US" smtClean="0"/>
              <a:pPr/>
              <a:t>10/12/15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15AEDE-4A86-2148-BA5F-5C4106C3AB0D}" type="datetimeFigureOut">
              <a:rPr lang="en-US" smtClean="0"/>
              <a:pPr/>
              <a:t>10/12/15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15AEDE-4A86-2148-BA5F-5C4106C3AB0D}" type="datetimeFigureOut">
              <a:rPr lang="en-US" smtClean="0"/>
              <a:pPr/>
              <a:t>10/12/15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15AEDE-4A86-2148-BA5F-5C4106C3AB0D}" type="datetimeFigureOut">
              <a:rPr lang="en-US" smtClean="0"/>
              <a:pPr/>
              <a:t>10/12/15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15AEDE-4A86-2148-BA5F-5C4106C3AB0D}" type="datetimeFigureOut">
              <a:rPr lang="en-US" smtClean="0"/>
              <a:pPr/>
              <a:t>10/12/15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15AEDE-4A86-2148-BA5F-5C4106C3AB0D}" type="datetimeFigureOut">
              <a:rPr lang="en-US" smtClean="0"/>
              <a:pPr/>
              <a:t>10/12/15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15AEDE-4A86-2148-BA5F-5C4106C3AB0D}" type="datetimeFigureOut">
              <a:rPr lang="en-US" smtClean="0"/>
              <a:pPr/>
              <a:t>10/12/15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72966-BA04-EE4A-A71C-ED9B1BFA3F6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5AEDE-4A86-2148-BA5F-5C4106C3AB0D}" type="datetimeFigureOut">
              <a:rPr lang="en-US" smtClean="0"/>
              <a:pPr/>
              <a:t>10/12/15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C72966-BA04-EE4A-A71C-ED9B1BFA3F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openmiddle.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microsoft.com/office/2007/relationships/hdphoto" Target="NUL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file://localhost/Users/mroddy/Seattle%20U%20Work/COURSES/%20TEED%205021/SESSIONS/Reasoning%20&amp;%20AL%20Session/13%20Uncloudy%20Day.mp3" TargetMode="External"/><Relationship Id="rId5" Type="http://schemas.openxmlformats.org/officeDocument/2006/relationships/hyperlink" Target="file://localhost/Users/mroddy/Seattle%20U%20Work/COURSES/%20TEED%205021/SESSIONS/Reasoning%20&amp;%20AL%20Session/18%20Honkey%20Tonk%20Woman.mp3" TargetMode="External"/><Relationship Id="rId6" Type="http://schemas.openxmlformats.org/officeDocument/2006/relationships/hyperlink" Target="HonkeyTonkvsUncloudyDay.gmbl"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eg"/><Relationship Id="rId5" Type="http://schemas.microsoft.com/office/2007/relationships/hdphoto" Target="NUL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hyperlink" Target="http://www-k12.atmos.washington.edu/k12/grayskies/nw_weather.html" TargetMode="External"/><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9.xml.rels><?xml version="1.0" encoding="UTF-8" standalone="yes"?>
<Relationships xmlns="http://schemas.openxmlformats.org/package/2006/relationships"><Relationship Id="rId3" Type="http://schemas.openxmlformats.org/officeDocument/2006/relationships/hyperlink" Target="http://weatherspark.com" TargetMode="External"/><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hyperlink" Target="http://mathematizing.wikispaces.com/"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hyperlink" Target="https://www.teachingchannel.org/videos/stem-lesson-ideas-bungee-jump" TargetMode="External"/><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 Id="rId3" Type="http://schemas.openxmlformats.org/officeDocument/2006/relationships/hyperlink" Target="https://www.teachingchannel.org/videos/stem-lesson-ideas-bungee-jum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2091978" y="92170"/>
            <a:ext cx="6877544" cy="1569660"/>
          </a:xfrm>
          <a:prstGeom prst="rect">
            <a:avLst/>
          </a:prstGeom>
          <a:noFill/>
          <a:effectLst>
            <a:outerShdw blurRad="50800" dist="38100" dir="2700000" algn="tl" rotWithShape="0">
              <a:srgbClr val="000000">
                <a:alpha val="43000"/>
              </a:srgbClr>
            </a:outerShdw>
          </a:effectLst>
        </p:spPr>
        <p:txBody>
          <a:bodyPr wrap="square" rtlCol="0">
            <a:spAutoFit/>
          </a:bodyPr>
          <a:lstStyle/>
          <a:p>
            <a:pPr algn="ctr"/>
            <a:r>
              <a:rPr lang="en-US" sz="3200" dirty="0" smtClean="0">
                <a:solidFill>
                  <a:srgbClr val="DDD9C3"/>
                </a:solidFill>
                <a:effectLst>
                  <a:outerShdw blurRad="38100" dist="38100" dir="2700000" algn="tl">
                    <a:srgbClr val="000000">
                      <a:alpha val="43137"/>
                    </a:srgbClr>
                  </a:outerShdw>
                </a:effectLst>
              </a:rPr>
              <a:t>Active Engagement </a:t>
            </a:r>
          </a:p>
          <a:p>
            <a:pPr algn="ctr"/>
            <a:r>
              <a:rPr lang="en-US" sz="3200" dirty="0" smtClean="0">
                <a:solidFill>
                  <a:srgbClr val="DDD9C3"/>
                </a:solidFill>
                <a:effectLst>
                  <a:outerShdw blurRad="38100" dist="38100" dir="2700000" algn="tl">
                    <a:srgbClr val="000000">
                      <a:alpha val="43137"/>
                    </a:srgbClr>
                  </a:outerShdw>
                </a:effectLst>
              </a:rPr>
              <a:t>at the </a:t>
            </a:r>
            <a:r>
              <a:rPr lang="en-US" sz="3200" dirty="0">
                <a:solidFill>
                  <a:srgbClr val="DDD9C3"/>
                </a:solidFill>
                <a:effectLst>
                  <a:outerShdw blurRad="38100" dist="38100" dir="2700000" algn="tl">
                    <a:srgbClr val="000000">
                      <a:alpha val="43137"/>
                    </a:srgbClr>
                  </a:outerShdw>
                </a:effectLst>
              </a:rPr>
              <a:t>Intersection of the</a:t>
            </a:r>
            <a:r>
              <a:rPr lang="en-US" sz="3200" dirty="0" smtClean="0">
                <a:solidFill>
                  <a:srgbClr val="DDD9C3"/>
                </a:solidFill>
                <a:effectLst>
                  <a:outerShdw blurRad="38100" dist="38100" dir="2700000" algn="tl">
                    <a:srgbClr val="000000">
                      <a:alpha val="43137"/>
                    </a:srgbClr>
                  </a:outerShdw>
                </a:effectLst>
              </a:rPr>
              <a:t> </a:t>
            </a:r>
          </a:p>
          <a:p>
            <a:pPr algn="ctr"/>
            <a:r>
              <a:rPr lang="en-US" sz="3200" dirty="0" smtClean="0">
                <a:solidFill>
                  <a:srgbClr val="DDD9C3"/>
                </a:solidFill>
                <a:effectLst>
                  <a:outerShdw blurRad="38100" dist="38100" dir="2700000" algn="tl">
                    <a:srgbClr val="000000">
                      <a:alpha val="43137"/>
                    </a:srgbClr>
                  </a:outerShdw>
                </a:effectLst>
              </a:rPr>
              <a:t>NGSS </a:t>
            </a:r>
            <a:r>
              <a:rPr lang="en-US" sz="3200" dirty="0">
                <a:solidFill>
                  <a:srgbClr val="DDD9C3"/>
                </a:solidFill>
                <a:effectLst>
                  <a:outerShdw blurRad="38100" dist="38100" dir="2700000" algn="tl">
                    <a:srgbClr val="000000">
                      <a:alpha val="43137"/>
                    </a:srgbClr>
                  </a:outerShdw>
                </a:effectLst>
              </a:rPr>
              <a:t>and CCSS Mathematics</a:t>
            </a:r>
            <a:r>
              <a:rPr lang="en-US" sz="3200" dirty="0" smtClean="0">
                <a:solidFill>
                  <a:srgbClr val="DDD9C3"/>
                </a:solidFill>
                <a:effectLst>
                  <a:outerShdw blurRad="38100" dist="38100" dir="2700000" algn="tl">
                    <a:srgbClr val="000000">
                      <a:alpha val="43137"/>
                    </a:srgbClr>
                  </a:outerShdw>
                </a:effectLst>
              </a:rPr>
              <a:t>                        </a:t>
            </a:r>
            <a:endParaRPr lang="en-US" sz="3200" dirty="0">
              <a:solidFill>
                <a:srgbClr val="DDD9C3"/>
              </a:solidFill>
              <a:effectLst>
                <a:outerShdw blurRad="38100" dist="38100" dir="2700000" algn="tl">
                  <a:srgbClr val="000000">
                    <a:alpha val="43137"/>
                  </a:srgbClr>
                </a:outerShdw>
              </a:effectLst>
            </a:endParaRPr>
          </a:p>
        </p:txBody>
      </p:sp>
      <p:sp>
        <p:nvSpPr>
          <p:cNvPr id="7" name="Subtitle 2"/>
          <p:cNvSpPr txBox="1">
            <a:spLocks/>
          </p:cNvSpPr>
          <p:nvPr/>
        </p:nvSpPr>
        <p:spPr>
          <a:xfrm>
            <a:off x="5463018" y="5478922"/>
            <a:ext cx="3680982" cy="1197648"/>
          </a:xfrm>
          <a:prstGeom prst="rect">
            <a:avLst/>
          </a:prstGeom>
          <a:effectLst>
            <a:outerShdw blurRad="50800" dist="38100" dir="2700000" algn="br">
              <a:srgbClr val="000000">
                <a:alpha val="43000"/>
              </a:srgbClr>
            </a:outerShdw>
          </a:effectLst>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DDD9C3"/>
                </a:solidFill>
                <a:effectLst>
                  <a:outerShdw blurRad="50800" dist="38100" dir="2700000">
                    <a:srgbClr val="000000">
                      <a:alpha val="43000"/>
                    </a:srgbClr>
                  </a:outerShdw>
                </a:effectLst>
                <a:uLnTx/>
                <a:uFillTx/>
                <a:latin typeface="+mn-lt"/>
                <a:ea typeface="+mn-ea"/>
                <a:cs typeface="+mn-cs"/>
              </a:rPr>
              <a:t>Mark Roddy,</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DDD9C3"/>
                </a:solidFill>
                <a:effectLst>
                  <a:outerShdw blurRad="50800" dist="38100" dir="2700000">
                    <a:srgbClr val="000000">
                      <a:alpha val="43000"/>
                    </a:srgbClr>
                  </a:outerShdw>
                </a:effectLst>
                <a:uLnTx/>
                <a:uFillTx/>
                <a:latin typeface="+mn-lt"/>
                <a:ea typeface="+mn-ea"/>
                <a:cs typeface="+mn-cs"/>
              </a:rPr>
              <a:t>Seattle University  </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DDD9C3"/>
                </a:solidFill>
                <a:effectLst>
                  <a:outerShdw blurRad="50800" dist="38100" dir="2700000">
                    <a:srgbClr val="000000">
                      <a:alpha val="43000"/>
                    </a:srgbClr>
                  </a:outerShdw>
                </a:effectLst>
                <a:uLnTx/>
                <a:uFillTx/>
                <a:latin typeface="+mn-lt"/>
                <a:ea typeface="+mn-ea"/>
                <a:cs typeface="+mn-cs"/>
              </a:rPr>
              <a:t>Master in Teaching Program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901"/>
            <a:ext cx="8229600" cy="1143000"/>
          </a:xfrm>
        </p:spPr>
        <p:txBody>
          <a:bodyPr/>
          <a:lstStyle/>
          <a:p>
            <a:r>
              <a:rPr lang="en-US" dirty="0" smtClean="0"/>
              <a:t>Student ^ Engagement</a:t>
            </a:r>
            <a:endParaRPr lang="en-US" dirty="0"/>
          </a:p>
        </p:txBody>
      </p:sp>
      <p:sp>
        <p:nvSpPr>
          <p:cNvPr id="3" name="TextBox 2"/>
          <p:cNvSpPr txBox="1"/>
          <p:nvPr/>
        </p:nvSpPr>
        <p:spPr>
          <a:xfrm rot="21207315">
            <a:off x="3251200" y="504257"/>
            <a:ext cx="1524689" cy="369332"/>
          </a:xfrm>
          <a:prstGeom prst="rect">
            <a:avLst/>
          </a:prstGeom>
          <a:noFill/>
        </p:spPr>
        <p:txBody>
          <a:bodyPr wrap="none" rtlCol="0">
            <a:spAutoFit/>
          </a:bodyPr>
          <a:lstStyle/>
          <a:p>
            <a:r>
              <a:rPr lang="en-US" dirty="0" smtClean="0"/>
              <a:t>and TEACHER!</a:t>
            </a:r>
            <a:endParaRPr lang="en-US" dirty="0"/>
          </a:p>
        </p:txBody>
      </p:sp>
      <p:sp>
        <p:nvSpPr>
          <p:cNvPr id="5" name="TextBox 4"/>
          <p:cNvSpPr txBox="1"/>
          <p:nvPr/>
        </p:nvSpPr>
        <p:spPr>
          <a:xfrm>
            <a:off x="829741" y="2607745"/>
            <a:ext cx="6897742" cy="1200328"/>
          </a:xfrm>
          <a:prstGeom prst="rect">
            <a:avLst/>
          </a:prstGeom>
          <a:noFill/>
        </p:spPr>
        <p:txBody>
          <a:bodyPr wrap="none" rtlCol="0">
            <a:spAutoFit/>
          </a:bodyPr>
          <a:lstStyle/>
          <a:p>
            <a:r>
              <a:rPr lang="en-US" sz="2400" dirty="0" smtClean="0"/>
              <a:t>The ABCs of engagement: 	</a:t>
            </a:r>
            <a:r>
              <a:rPr lang="en-US" sz="2400" dirty="0" smtClean="0">
                <a:solidFill>
                  <a:srgbClr val="FF0000"/>
                </a:solidFill>
                <a:effectLst>
                  <a:outerShdw blurRad="38100" dist="38100" dir="2700000" algn="tl">
                    <a:srgbClr val="000000">
                      <a:alpha val="43137"/>
                    </a:srgbClr>
                  </a:outerShdw>
                </a:effectLst>
              </a:rPr>
              <a:t>Affective engagement, </a:t>
            </a:r>
          </a:p>
          <a:p>
            <a:r>
              <a:rPr lang="en-US" sz="2400" dirty="0" smtClean="0"/>
              <a:t>								</a:t>
            </a:r>
            <a:r>
              <a:rPr lang="en-US" sz="2400" dirty="0" smtClean="0">
                <a:solidFill>
                  <a:srgbClr val="FF0000"/>
                </a:solidFill>
                <a:effectLst>
                  <a:outerShdw blurRad="38100" dist="38100" dir="2700000" algn="tl">
                    <a:srgbClr val="000000">
                      <a:alpha val="43137"/>
                    </a:srgbClr>
                  </a:outerShdw>
                </a:effectLst>
              </a:rPr>
              <a:t>Behavioral engagement</a:t>
            </a:r>
            <a:r>
              <a:rPr lang="en-US" sz="2400" dirty="0" smtClean="0"/>
              <a:t>,</a:t>
            </a:r>
          </a:p>
          <a:p>
            <a:r>
              <a:rPr lang="en-US" sz="2400" dirty="0" smtClean="0"/>
              <a:t>								</a:t>
            </a:r>
            <a:r>
              <a:rPr lang="en-US" sz="2400" dirty="0" smtClean="0">
                <a:solidFill>
                  <a:srgbClr val="FF0000"/>
                </a:solidFill>
                <a:effectLst>
                  <a:outerShdw blurRad="38100" dist="38100" dir="2700000" algn="tl">
                    <a:srgbClr val="000000">
                      <a:alpha val="43137"/>
                    </a:srgbClr>
                  </a:outerShdw>
                </a:effectLst>
              </a:rPr>
              <a:t>Cognitive engagement.</a:t>
            </a:r>
            <a:endParaRPr lang="en-US" sz="2400" dirty="0">
              <a:solidFill>
                <a:srgbClr val="FF0000"/>
              </a:solidFill>
              <a:effectLst>
                <a:outerShdw blurRad="38100" dist="38100" dir="2700000" algn="tl">
                  <a:srgbClr val="000000">
                    <a:alpha val="43137"/>
                  </a:srgbClr>
                </a:outerShdw>
              </a:effectLst>
            </a:endParaRPr>
          </a:p>
        </p:txBody>
      </p:sp>
      <p:sp>
        <p:nvSpPr>
          <p:cNvPr id="17" name="TextBox 16"/>
          <p:cNvSpPr txBox="1"/>
          <p:nvPr/>
        </p:nvSpPr>
        <p:spPr>
          <a:xfrm>
            <a:off x="960877" y="3136297"/>
            <a:ext cx="2619565" cy="369332"/>
          </a:xfrm>
          <a:prstGeom prst="rect">
            <a:avLst/>
          </a:prstGeom>
          <a:noFill/>
        </p:spPr>
        <p:txBody>
          <a:bodyPr wrap="none" rtlCol="0">
            <a:spAutoFit/>
          </a:bodyPr>
          <a:lstStyle/>
          <a:p>
            <a:r>
              <a:rPr lang="en-US" dirty="0" smtClean="0">
                <a:solidFill>
                  <a:srgbClr val="000090"/>
                </a:solidFill>
              </a:rPr>
              <a:t>Parsons, S.A, </a:t>
            </a:r>
            <a:r>
              <a:rPr lang="en-US" dirty="0" err="1" smtClean="0">
                <a:solidFill>
                  <a:srgbClr val="000090"/>
                </a:solidFill>
              </a:rPr>
              <a:t>et.al</a:t>
            </a:r>
            <a:r>
              <a:rPr lang="en-US" dirty="0" smtClean="0">
                <a:solidFill>
                  <a:srgbClr val="000090"/>
                </a:solidFill>
              </a:rPr>
              <a:t>. (2014).  </a:t>
            </a:r>
            <a:endParaRPr lang="en-US" dirty="0">
              <a:solidFill>
                <a:srgbClr val="000090"/>
              </a:solidFill>
            </a:endParaRPr>
          </a:p>
        </p:txBody>
      </p:sp>
      <p:grpSp>
        <p:nvGrpSpPr>
          <p:cNvPr id="9" name="Group 8"/>
          <p:cNvGrpSpPr/>
          <p:nvPr/>
        </p:nvGrpSpPr>
        <p:grpSpPr>
          <a:xfrm>
            <a:off x="5193819" y="1542482"/>
            <a:ext cx="3595806" cy="1037947"/>
            <a:chOff x="5193819" y="1542482"/>
            <a:chExt cx="3595806" cy="1037947"/>
          </a:xfrm>
        </p:grpSpPr>
        <p:sp>
          <p:nvSpPr>
            <p:cNvPr id="6" name="TextBox 5"/>
            <p:cNvSpPr txBox="1"/>
            <p:nvPr/>
          </p:nvSpPr>
          <p:spPr>
            <a:xfrm rot="20973242">
              <a:off x="5193819" y="1542482"/>
              <a:ext cx="3595806" cy="400110"/>
            </a:xfrm>
            <a:prstGeom prst="rect">
              <a:avLst/>
            </a:prstGeom>
            <a:noFill/>
          </p:spPr>
          <p:txBody>
            <a:bodyPr wrap="none" rtlCol="0">
              <a:spAutoFit/>
            </a:bodyPr>
            <a:lstStyle/>
            <a:p>
              <a:r>
                <a:rPr lang="en-US" sz="2000" dirty="0" smtClean="0"/>
                <a:t>The enabler – but in a good way!</a:t>
              </a:r>
              <a:endParaRPr lang="en-US" sz="2000" dirty="0"/>
            </a:p>
          </p:txBody>
        </p:sp>
        <p:sp>
          <p:nvSpPr>
            <p:cNvPr id="8" name="Left Arrow 7"/>
            <p:cNvSpPr/>
            <p:nvPr/>
          </p:nvSpPr>
          <p:spPr>
            <a:xfrm rot="19102139">
              <a:off x="5350936" y="2288734"/>
              <a:ext cx="728133" cy="291695"/>
            </a:xfrm>
            <a:prstGeom prst="left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Box 9"/>
          <p:cNvSpPr txBox="1"/>
          <p:nvPr/>
        </p:nvSpPr>
        <p:spPr>
          <a:xfrm>
            <a:off x="457200" y="4504267"/>
            <a:ext cx="8066782" cy="461665"/>
          </a:xfrm>
          <a:prstGeom prst="rect">
            <a:avLst/>
          </a:prstGeom>
          <a:noFill/>
        </p:spPr>
        <p:txBody>
          <a:bodyPr wrap="none" rtlCol="0">
            <a:spAutoFit/>
          </a:bodyPr>
          <a:lstStyle/>
          <a:p>
            <a:r>
              <a:rPr lang="en-US" sz="2400" dirty="0" smtClean="0"/>
              <a:t>What do the current standards have to say about engagement?  </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1030"/>
          <p:cNvSpPr>
            <a:spLocks/>
          </p:cNvSpPr>
          <p:nvPr/>
        </p:nvSpPr>
        <p:spPr bwMode="auto">
          <a:xfrm>
            <a:off x="387349" y="2141801"/>
            <a:ext cx="7941734" cy="4123532"/>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Font typeface="Arial" pitchFamily="84" charset="0"/>
              <a:buChar char="•"/>
            </a:pPr>
            <a:r>
              <a:rPr lang="en-US" sz="3000" dirty="0">
                <a:effectLst>
                  <a:outerShdw blurRad="50800" dist="38100" dir="2700000" algn="tl" rotWithShape="0">
                    <a:srgbClr val="000000">
                      <a:alpha val="43000"/>
                    </a:srgbClr>
                  </a:outerShdw>
                </a:effectLst>
                <a:latin typeface="Calibri" pitchFamily="84" charset="0"/>
              </a:rPr>
              <a:t>Science: </a:t>
            </a:r>
            <a:r>
              <a:rPr lang="en-US" sz="3000" dirty="0" smtClean="0">
                <a:effectLst>
                  <a:outerShdw blurRad="50800" dist="38100" dir="2700000" algn="tl" rotWithShape="0">
                    <a:srgbClr val="000000">
                      <a:alpha val="43000"/>
                    </a:srgbClr>
                  </a:outerShdw>
                </a:effectLst>
                <a:latin typeface="Calibri" pitchFamily="84" charset="0"/>
              </a:rPr>
              <a:t>“… a </a:t>
            </a:r>
            <a:r>
              <a:rPr lang="en-US" sz="3000" dirty="0">
                <a:effectLst>
                  <a:outerShdw blurRad="50800" dist="38100" dir="2700000" algn="tl" rotWithShape="0">
                    <a:srgbClr val="000000">
                      <a:alpha val="43000"/>
                    </a:srgbClr>
                  </a:outerShdw>
                </a:effectLst>
                <a:latin typeface="Calibri" pitchFamily="84" charset="0"/>
              </a:rPr>
              <a:t>body of knowledge and an </a:t>
            </a:r>
            <a:r>
              <a:rPr lang="en-US" sz="3000" dirty="0">
                <a:solidFill>
                  <a:srgbClr val="0000FF"/>
                </a:solidFill>
                <a:effectLst>
                  <a:outerShdw blurRad="50800" dist="38100" dir="2700000" algn="tl" rotWithShape="0">
                    <a:srgbClr val="000000">
                      <a:alpha val="43000"/>
                    </a:srgbClr>
                  </a:outerShdw>
                </a:effectLst>
                <a:latin typeface="Calibri" pitchFamily="84" charset="0"/>
              </a:rPr>
              <a:t>evidence-based model and theory building </a:t>
            </a:r>
            <a:r>
              <a:rPr lang="en-US" sz="3000" dirty="0" smtClean="0">
                <a:solidFill>
                  <a:srgbClr val="0000FF"/>
                </a:solidFill>
                <a:effectLst>
                  <a:outerShdw blurRad="50800" dist="38100" dir="2700000" algn="tl" rotWithShape="0">
                    <a:srgbClr val="000000">
                      <a:alpha val="43000"/>
                    </a:srgbClr>
                  </a:outerShdw>
                </a:effectLst>
                <a:latin typeface="Calibri" pitchFamily="84" charset="0"/>
              </a:rPr>
              <a:t>enterprise…</a:t>
            </a:r>
            <a:r>
              <a:rPr lang="en-US" sz="3000" dirty="0" smtClean="0">
                <a:effectLst>
                  <a:outerShdw blurRad="50800" dist="38100" dir="2700000" algn="tl" rotWithShape="0">
                    <a:srgbClr val="000000">
                      <a:alpha val="43000"/>
                    </a:srgbClr>
                  </a:outerShdw>
                </a:effectLst>
                <a:latin typeface="Calibri" pitchFamily="84" charset="0"/>
              </a:rPr>
              <a:t>”  </a:t>
            </a:r>
          </a:p>
          <a:p>
            <a:pPr marL="342900" indent="-342900">
              <a:lnSpc>
                <a:spcPct val="90000"/>
              </a:lnSpc>
              <a:spcBef>
                <a:spcPct val="20000"/>
              </a:spcBef>
              <a:buFont typeface="Arial" pitchFamily="84" charset="0"/>
              <a:buChar char="•"/>
            </a:pPr>
            <a:r>
              <a:rPr lang="en-US" sz="3000" dirty="0">
                <a:effectLst>
                  <a:outerShdw blurRad="50800" dist="38100" dir="2700000" algn="tl" rotWithShape="0">
                    <a:srgbClr val="000000">
                      <a:alpha val="43000"/>
                    </a:srgbClr>
                  </a:outerShdw>
                </a:effectLst>
              </a:rPr>
              <a:t>Learning science depends not only on the accumulation of facts and concepts but also on </a:t>
            </a:r>
            <a:r>
              <a:rPr lang="en-US" sz="3000" dirty="0">
                <a:solidFill>
                  <a:srgbClr val="000000"/>
                </a:solidFill>
                <a:effectLst>
                  <a:outerShdw blurRad="50800" dist="38100" dir="2700000" algn="tl" rotWithShape="0">
                    <a:srgbClr val="000000">
                      <a:alpha val="43000"/>
                    </a:srgbClr>
                  </a:outerShdw>
                </a:effectLst>
              </a:rPr>
              <a:t>the development of an identity as a competent learner of science with motivation and interest to learn more. </a:t>
            </a:r>
            <a:r>
              <a:rPr lang="en-US" sz="2000" dirty="0">
                <a:effectLst>
                  <a:outerShdw blurRad="50800" dist="38100" dir="2700000" algn="tl" rotWithShape="0">
                    <a:srgbClr val="000000">
                      <a:alpha val="43000"/>
                    </a:srgbClr>
                  </a:outerShdw>
                </a:effectLst>
              </a:rPr>
              <a:t>(p. 286)</a:t>
            </a:r>
          </a:p>
          <a:p>
            <a:pPr marL="342900" indent="-342900">
              <a:lnSpc>
                <a:spcPct val="90000"/>
              </a:lnSpc>
              <a:spcBef>
                <a:spcPct val="20000"/>
              </a:spcBef>
              <a:buFont typeface="Arial" pitchFamily="84" charset="0"/>
              <a:buChar char="•"/>
            </a:pPr>
            <a:endParaRPr lang="en-US" sz="2800" dirty="0" smtClean="0">
              <a:effectLst>
                <a:outerShdw blurRad="50800" dist="38100" dir="2700000" algn="tl" rotWithShape="0">
                  <a:srgbClr val="000000">
                    <a:alpha val="43000"/>
                  </a:srgbClr>
                </a:outerShdw>
              </a:effectLst>
              <a:latin typeface="Calibri" pitchFamily="84" charset="0"/>
            </a:endParaRPr>
          </a:p>
          <a:p>
            <a:pPr marL="342900" indent="-342900">
              <a:lnSpc>
                <a:spcPct val="90000"/>
              </a:lnSpc>
              <a:spcBef>
                <a:spcPct val="20000"/>
              </a:spcBef>
              <a:buFont typeface="Arial" pitchFamily="84" charset="0"/>
              <a:buChar char="•"/>
            </a:pPr>
            <a:endParaRPr lang="en-US" sz="2800" dirty="0">
              <a:latin typeface="Calibri" pitchFamily="84" charset="0"/>
            </a:endParaRPr>
          </a:p>
        </p:txBody>
      </p:sp>
      <p:pic>
        <p:nvPicPr>
          <p:cNvPr id="13" name="Picture 12"/>
          <p:cNvPicPr>
            <a:picLocks noChangeAspect="1"/>
          </p:cNvPicPr>
          <p:nvPr/>
        </p:nvPicPr>
        <p:blipFill>
          <a:blip r:embed="rId2"/>
          <a:stretch>
            <a:fillRect/>
          </a:stretch>
        </p:blipFill>
        <p:spPr>
          <a:xfrm>
            <a:off x="177799" y="377825"/>
            <a:ext cx="1960034" cy="891992"/>
          </a:xfrm>
          <a:prstGeom prst="rect">
            <a:avLst/>
          </a:prstGeom>
        </p:spPr>
      </p:pic>
      <p:pic>
        <p:nvPicPr>
          <p:cNvPr id="2" name="Picture 1"/>
          <p:cNvPicPr>
            <a:picLocks noChangeAspect="1"/>
          </p:cNvPicPr>
          <p:nvPr/>
        </p:nvPicPr>
        <p:blipFill>
          <a:blip r:embed="rId3"/>
          <a:stretch>
            <a:fillRect/>
          </a:stretch>
        </p:blipFill>
        <p:spPr>
          <a:xfrm>
            <a:off x="7164917" y="184577"/>
            <a:ext cx="1619250" cy="1957224"/>
          </a:xfrm>
          <a:prstGeom prst="rect">
            <a:avLst/>
          </a:prstGeom>
          <a:effectLst>
            <a:outerShdw blurRad="50800" dist="38100" dir="2700000" algn="tl" rotWithShape="0">
              <a:srgbClr val="000000">
                <a:alpha val="43000"/>
              </a:srgbClr>
            </a:outerShdw>
          </a:effectLst>
        </p:spPr>
      </p:pic>
      <p:sp>
        <p:nvSpPr>
          <p:cNvPr id="6" name="Rectangle 1038"/>
          <p:cNvSpPr>
            <a:spLocks/>
          </p:cNvSpPr>
          <p:nvPr/>
        </p:nvSpPr>
        <p:spPr bwMode="auto">
          <a:xfrm>
            <a:off x="1238249" y="1370542"/>
            <a:ext cx="5281083" cy="636588"/>
          </a:xfrm>
          <a:prstGeom prst="rect">
            <a:avLst/>
          </a:prstGeom>
          <a:noFill/>
          <a:ln w="9525">
            <a:noFill/>
            <a:miter lim="800000"/>
            <a:headEnd/>
            <a:tailEnd/>
          </a:ln>
        </p:spPr>
        <p:txBody>
          <a:bodyPr anchor="ctr">
            <a:prstTxWarp prst="textNoShape">
              <a:avLst/>
            </a:prstTxWarp>
          </a:bodyPr>
          <a:lstStyle/>
          <a:p>
            <a:pPr algn="ctr"/>
            <a:r>
              <a:rPr lang="en-US" sz="4000" dirty="0" smtClean="0">
                <a:effectLst>
                  <a:outerShdw blurRad="50800" dist="38100" dir="2700000" algn="tl" rotWithShape="0">
                    <a:srgbClr val="000000">
                      <a:alpha val="43000"/>
                    </a:srgbClr>
                  </a:outerShdw>
                </a:effectLst>
                <a:latin typeface="Calibri" pitchFamily="84" charset="0"/>
              </a:rPr>
              <a:t>Framework &gt; NGSS</a:t>
            </a:r>
            <a:endParaRPr lang="en-US" sz="4000" dirty="0">
              <a:effectLst>
                <a:outerShdw blurRad="50800" dist="38100" dir="2700000" algn="tl" rotWithShape="0">
                  <a:srgbClr val="000000">
                    <a:alpha val="43000"/>
                  </a:srgbClr>
                </a:outerShdw>
              </a:effectLst>
              <a:latin typeface="Calibri" pitchFamily="8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011624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1030"/>
          <p:cNvSpPr>
            <a:spLocks/>
          </p:cNvSpPr>
          <p:nvPr/>
        </p:nvSpPr>
        <p:spPr bwMode="auto">
          <a:xfrm>
            <a:off x="387349" y="2141801"/>
            <a:ext cx="7941734" cy="4123532"/>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Font typeface="Arial" pitchFamily="84" charset="0"/>
              <a:buChar char="•"/>
            </a:pPr>
            <a:r>
              <a:rPr lang="en-US" sz="3000" dirty="0">
                <a:effectLst>
                  <a:outerShdw blurRad="50800" dist="38100" dir="2700000" algn="tl" rotWithShape="0">
                    <a:srgbClr val="000000">
                      <a:alpha val="43000"/>
                    </a:srgbClr>
                  </a:outerShdw>
                </a:effectLst>
                <a:latin typeface="Calibri" pitchFamily="84" charset="0"/>
              </a:rPr>
              <a:t>Science: </a:t>
            </a:r>
            <a:r>
              <a:rPr lang="en-US" sz="3000" dirty="0" smtClean="0">
                <a:effectLst>
                  <a:outerShdw blurRad="50800" dist="38100" dir="2700000" algn="tl" rotWithShape="0">
                    <a:srgbClr val="000000">
                      <a:alpha val="43000"/>
                    </a:srgbClr>
                  </a:outerShdw>
                </a:effectLst>
                <a:latin typeface="Calibri" pitchFamily="84" charset="0"/>
              </a:rPr>
              <a:t>“… a </a:t>
            </a:r>
            <a:r>
              <a:rPr lang="en-US" sz="3000" dirty="0">
                <a:effectLst>
                  <a:outerShdw blurRad="50800" dist="38100" dir="2700000" algn="tl" rotWithShape="0">
                    <a:srgbClr val="000000">
                      <a:alpha val="43000"/>
                    </a:srgbClr>
                  </a:outerShdw>
                </a:effectLst>
                <a:latin typeface="Calibri" pitchFamily="84" charset="0"/>
              </a:rPr>
              <a:t>body of knowledge and an</a:t>
            </a:r>
            <a:r>
              <a:rPr lang="en-US" sz="3000" dirty="0" smtClean="0">
                <a:effectLst>
                  <a:outerShdw blurRad="50800" dist="38100" dir="2700000" algn="tl" rotWithShape="0">
                    <a:srgbClr val="000000">
                      <a:alpha val="43000"/>
                    </a:srgbClr>
                  </a:outerShdw>
                </a:effectLst>
                <a:latin typeface="Calibri" pitchFamily="84" charset="0"/>
              </a:rPr>
              <a:t> </a:t>
            </a:r>
            <a:r>
              <a:rPr lang="en-US" sz="3000" dirty="0" smtClean="0">
                <a:solidFill>
                  <a:srgbClr val="0000FF"/>
                </a:solidFill>
                <a:effectLst>
                  <a:outerShdw blurRad="50800" dist="38100" dir="2700000" algn="tl" rotWithShape="0">
                    <a:srgbClr val="000000">
                      <a:alpha val="43000"/>
                    </a:srgbClr>
                  </a:outerShdw>
                </a:effectLst>
                <a:latin typeface="Calibri" pitchFamily="84" charset="0"/>
              </a:rPr>
              <a:t>evidence-based model and theory building enterprise…</a:t>
            </a:r>
            <a:r>
              <a:rPr lang="en-US" sz="3000" dirty="0" smtClean="0">
                <a:effectLst>
                  <a:outerShdw blurRad="50800" dist="38100" dir="2700000" algn="tl" rotWithShape="0">
                    <a:srgbClr val="000000">
                      <a:alpha val="43000"/>
                    </a:srgbClr>
                  </a:outerShdw>
                </a:effectLst>
                <a:latin typeface="Calibri" pitchFamily="84" charset="0"/>
              </a:rPr>
              <a:t>”  </a:t>
            </a:r>
          </a:p>
          <a:p>
            <a:pPr marL="342900" indent="-342900">
              <a:lnSpc>
                <a:spcPct val="90000"/>
              </a:lnSpc>
              <a:spcBef>
                <a:spcPct val="20000"/>
              </a:spcBef>
              <a:buFont typeface="Arial" pitchFamily="84" charset="0"/>
              <a:buChar char="•"/>
            </a:pPr>
            <a:r>
              <a:rPr lang="en-US" sz="3000" dirty="0">
                <a:effectLst>
                  <a:outerShdw blurRad="50800" dist="38100" dir="2700000" algn="tl" rotWithShape="0">
                    <a:srgbClr val="000000">
                      <a:alpha val="43000"/>
                    </a:srgbClr>
                  </a:outerShdw>
                </a:effectLst>
              </a:rPr>
              <a:t>Learning science depends not only on the accumulation of facts and concepts but also on </a:t>
            </a:r>
            <a:r>
              <a:rPr lang="en-US" sz="3000" dirty="0">
                <a:solidFill>
                  <a:srgbClr val="0000FF"/>
                </a:solidFill>
                <a:effectLst>
                  <a:outerShdw blurRad="50800" dist="38100" dir="2700000" algn="tl" rotWithShape="0">
                    <a:srgbClr val="000000">
                      <a:alpha val="43000"/>
                    </a:srgbClr>
                  </a:outerShdw>
                </a:effectLst>
              </a:rPr>
              <a:t>the development of an identity as a competent learner of science with motivation and interest to learn more. </a:t>
            </a:r>
            <a:r>
              <a:rPr lang="en-US" sz="2000" dirty="0">
                <a:effectLst>
                  <a:outerShdw blurRad="50800" dist="38100" dir="2700000" algn="tl" rotWithShape="0">
                    <a:srgbClr val="000000">
                      <a:alpha val="43000"/>
                    </a:srgbClr>
                  </a:outerShdw>
                </a:effectLst>
              </a:rPr>
              <a:t>(p. 286)</a:t>
            </a:r>
          </a:p>
          <a:p>
            <a:pPr marL="342900" indent="-342900">
              <a:lnSpc>
                <a:spcPct val="90000"/>
              </a:lnSpc>
              <a:spcBef>
                <a:spcPct val="20000"/>
              </a:spcBef>
              <a:buFont typeface="Arial" pitchFamily="84" charset="0"/>
              <a:buChar char="•"/>
            </a:pPr>
            <a:endParaRPr lang="en-US" sz="2800" dirty="0" smtClean="0">
              <a:effectLst>
                <a:outerShdw blurRad="50800" dist="38100" dir="2700000" algn="tl" rotWithShape="0">
                  <a:srgbClr val="000000">
                    <a:alpha val="43000"/>
                  </a:srgbClr>
                </a:outerShdw>
              </a:effectLst>
              <a:latin typeface="Calibri" pitchFamily="84" charset="0"/>
            </a:endParaRPr>
          </a:p>
          <a:p>
            <a:pPr marL="342900" indent="-342900">
              <a:lnSpc>
                <a:spcPct val="90000"/>
              </a:lnSpc>
              <a:spcBef>
                <a:spcPct val="20000"/>
              </a:spcBef>
              <a:buFont typeface="Arial" pitchFamily="84" charset="0"/>
              <a:buChar char="•"/>
            </a:pPr>
            <a:endParaRPr lang="en-US" sz="2800" dirty="0">
              <a:latin typeface="Calibri" pitchFamily="84" charset="0"/>
            </a:endParaRPr>
          </a:p>
        </p:txBody>
      </p:sp>
      <p:pic>
        <p:nvPicPr>
          <p:cNvPr id="13" name="Picture 12"/>
          <p:cNvPicPr>
            <a:picLocks noChangeAspect="1"/>
          </p:cNvPicPr>
          <p:nvPr/>
        </p:nvPicPr>
        <p:blipFill>
          <a:blip r:embed="rId2"/>
          <a:stretch>
            <a:fillRect/>
          </a:stretch>
        </p:blipFill>
        <p:spPr>
          <a:xfrm>
            <a:off x="177799" y="377825"/>
            <a:ext cx="1960034" cy="891992"/>
          </a:xfrm>
          <a:prstGeom prst="rect">
            <a:avLst/>
          </a:prstGeom>
        </p:spPr>
      </p:pic>
      <p:pic>
        <p:nvPicPr>
          <p:cNvPr id="2" name="Picture 1"/>
          <p:cNvPicPr>
            <a:picLocks noChangeAspect="1"/>
          </p:cNvPicPr>
          <p:nvPr/>
        </p:nvPicPr>
        <p:blipFill>
          <a:blip r:embed="rId3"/>
          <a:stretch>
            <a:fillRect/>
          </a:stretch>
        </p:blipFill>
        <p:spPr>
          <a:xfrm>
            <a:off x="7164917" y="184577"/>
            <a:ext cx="1619250" cy="1957224"/>
          </a:xfrm>
          <a:prstGeom prst="rect">
            <a:avLst/>
          </a:prstGeom>
          <a:effectLst>
            <a:outerShdw blurRad="50800" dist="38100" dir="2700000" algn="tl" rotWithShape="0">
              <a:srgbClr val="000000">
                <a:alpha val="43000"/>
              </a:srgbClr>
            </a:outerShdw>
          </a:effectLst>
        </p:spPr>
      </p:pic>
      <p:sp>
        <p:nvSpPr>
          <p:cNvPr id="6" name="Rectangle 1038"/>
          <p:cNvSpPr>
            <a:spLocks/>
          </p:cNvSpPr>
          <p:nvPr/>
        </p:nvSpPr>
        <p:spPr bwMode="auto">
          <a:xfrm>
            <a:off x="1238249" y="1370542"/>
            <a:ext cx="5281083" cy="636588"/>
          </a:xfrm>
          <a:prstGeom prst="rect">
            <a:avLst/>
          </a:prstGeom>
          <a:noFill/>
          <a:ln w="9525">
            <a:noFill/>
            <a:miter lim="800000"/>
            <a:headEnd/>
            <a:tailEnd/>
          </a:ln>
        </p:spPr>
        <p:txBody>
          <a:bodyPr anchor="ctr">
            <a:prstTxWarp prst="textNoShape">
              <a:avLst/>
            </a:prstTxWarp>
          </a:bodyPr>
          <a:lstStyle/>
          <a:p>
            <a:pPr algn="ctr"/>
            <a:r>
              <a:rPr lang="en-US" sz="4000" dirty="0" smtClean="0">
                <a:effectLst>
                  <a:outerShdw blurRad="50800" dist="38100" dir="2700000" algn="tl" rotWithShape="0">
                    <a:srgbClr val="000000">
                      <a:alpha val="43000"/>
                    </a:srgbClr>
                  </a:outerShdw>
                </a:effectLst>
                <a:latin typeface="Calibri" pitchFamily="84" charset="0"/>
              </a:rPr>
              <a:t>Framework &gt; NGSS</a:t>
            </a:r>
            <a:endParaRPr lang="en-US" sz="4000" dirty="0">
              <a:effectLst>
                <a:outerShdw blurRad="50800" dist="38100" dir="2700000" algn="tl" rotWithShape="0">
                  <a:srgbClr val="000000">
                    <a:alpha val="43000"/>
                  </a:srgbClr>
                </a:outerShdw>
              </a:effectLst>
              <a:latin typeface="Calibri" pitchFamily="8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999240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ectangle 1028"/>
          <p:cNvSpPr>
            <a:spLocks noGrp="1"/>
          </p:cNvSpPr>
          <p:nvPr>
            <p:ph type="title" idx="4294967295"/>
          </p:nvPr>
        </p:nvSpPr>
        <p:spPr>
          <a:xfrm>
            <a:off x="206375" y="606662"/>
            <a:ext cx="8313208" cy="941388"/>
          </a:xfrm>
        </p:spPr>
        <p:txBody>
          <a:bodyPr>
            <a:noAutofit/>
          </a:bodyPr>
          <a:lstStyle/>
          <a:p>
            <a:r>
              <a:rPr lang="en-US" sz="4000" dirty="0">
                <a:effectLst>
                  <a:outerShdw blurRad="50800" dist="38100" dir="2700000" algn="tl" rotWithShape="0">
                    <a:srgbClr val="000000">
                      <a:alpha val="43000"/>
                    </a:srgbClr>
                  </a:outerShdw>
                </a:effectLst>
              </a:rPr>
              <a:t>CCSS &gt; Math&gt; Mathematical Practices</a:t>
            </a:r>
          </a:p>
        </p:txBody>
      </p:sp>
      <p:sp>
        <p:nvSpPr>
          <p:cNvPr id="9" name="Rectangle 1029"/>
          <p:cNvSpPr txBox="1">
            <a:spLocks/>
          </p:cNvSpPr>
          <p:nvPr/>
        </p:nvSpPr>
        <p:spPr>
          <a:xfrm>
            <a:off x="206375" y="1557804"/>
            <a:ext cx="7770283" cy="308827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3000" dirty="0" smtClean="0">
                <a:effectLst>
                  <a:outerShdw blurRad="50800" dist="38100" dir="2700000" algn="tl" rotWithShape="0">
                    <a:srgbClr val="000000">
                      <a:alpha val="43000"/>
                    </a:srgbClr>
                  </a:outerShdw>
                </a:effectLst>
              </a:rPr>
              <a:t>NCTM Standards: problem solving, reasoning and proof, communication, representation, and connections;</a:t>
            </a:r>
          </a:p>
          <a:p>
            <a:pPr>
              <a:lnSpc>
                <a:spcPct val="90000"/>
              </a:lnSpc>
            </a:pPr>
            <a:r>
              <a:rPr lang="en-US" sz="3000" dirty="0" smtClean="0">
                <a:effectLst>
                  <a:outerShdw blurRad="50800" dist="38100" dir="2700000" algn="tl" rotWithShape="0">
                    <a:srgbClr val="000000">
                      <a:alpha val="43000"/>
                    </a:srgbClr>
                  </a:outerShdw>
                </a:effectLst>
              </a:rPr>
              <a:t>NRC (</a:t>
            </a:r>
            <a:r>
              <a:rPr lang="en-US" sz="3000" i="1" dirty="0" smtClean="0">
                <a:effectLst>
                  <a:outerShdw blurRad="50800" dist="38100" dir="2700000" algn="tl" rotWithShape="0">
                    <a:srgbClr val="000000">
                      <a:alpha val="43000"/>
                    </a:srgbClr>
                  </a:outerShdw>
                </a:effectLst>
              </a:rPr>
              <a:t>Adding It Up)</a:t>
            </a:r>
            <a:r>
              <a:rPr lang="en-US" sz="3000" dirty="0" smtClean="0">
                <a:effectLst>
                  <a:outerShdw blurRad="50800" dist="38100" dir="2700000" algn="tl" rotWithShape="0">
                    <a:srgbClr val="000000">
                      <a:alpha val="43000"/>
                    </a:srgbClr>
                  </a:outerShdw>
                </a:effectLst>
              </a:rPr>
              <a:t>: adaptive reasoning, strategic competence, conceptual understanding, procedural fluency, and productive disposition.</a:t>
            </a:r>
            <a:endParaRPr lang="en-US" sz="3000" b="1" dirty="0">
              <a:effectLst>
                <a:outerShdw blurRad="50800" dist="38100" dir="2700000" algn="tl" rotWithShape="0">
                  <a:srgbClr val="000000">
                    <a:alpha val="43000"/>
                  </a:srgbClr>
                </a:outerShdw>
              </a:effectLst>
            </a:endParaRPr>
          </a:p>
        </p:txBody>
      </p:sp>
      <p:pic>
        <p:nvPicPr>
          <p:cNvPr id="10" name="Picture 1031"/>
          <p:cNvPicPr>
            <a:picLocks noChangeAspect="1" noChangeArrowheads="1"/>
          </p:cNvPicPr>
          <p:nvPr/>
        </p:nvPicPr>
        <p:blipFill>
          <a:blip r:embed="rId3"/>
          <a:srcRect/>
          <a:stretch>
            <a:fillRect/>
          </a:stretch>
        </p:blipFill>
        <p:spPr bwMode="auto">
          <a:xfrm>
            <a:off x="136525" y="55526"/>
            <a:ext cx="1517650" cy="844550"/>
          </a:xfrm>
          <a:prstGeom prst="rect">
            <a:avLst/>
          </a:prstGeom>
          <a:noFill/>
          <a:ln w="9525">
            <a:noFill/>
            <a:miter lim="800000"/>
            <a:headEnd/>
            <a:tailEnd/>
          </a:ln>
          <a:effectLst/>
        </p:spPr>
      </p:pic>
      <p:pic>
        <p:nvPicPr>
          <p:cNvPr id="11" name="Picture 1032"/>
          <p:cNvPicPr>
            <a:picLocks noChangeAspect="1" noChangeArrowheads="1"/>
          </p:cNvPicPr>
          <p:nvPr/>
        </p:nvPicPr>
        <p:blipFill>
          <a:blip r:embed="rId4"/>
          <a:srcRect/>
          <a:stretch>
            <a:fillRect/>
          </a:stretch>
        </p:blipFill>
        <p:spPr bwMode="auto">
          <a:xfrm>
            <a:off x="8080376" y="1872420"/>
            <a:ext cx="938213" cy="1252537"/>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pic>
        <p:nvPicPr>
          <p:cNvPr id="12" name="Picture 1033"/>
          <p:cNvPicPr>
            <a:picLocks noChangeAspect="1" noChangeArrowheads="1"/>
          </p:cNvPicPr>
          <p:nvPr/>
        </p:nvPicPr>
        <p:blipFill>
          <a:blip r:embed="rId5"/>
          <a:srcRect/>
          <a:stretch>
            <a:fillRect/>
          </a:stretch>
        </p:blipFill>
        <p:spPr bwMode="auto">
          <a:xfrm>
            <a:off x="7744884" y="3274483"/>
            <a:ext cx="952500" cy="1371600"/>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46876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ectangle 1028"/>
          <p:cNvSpPr>
            <a:spLocks noGrp="1"/>
          </p:cNvSpPr>
          <p:nvPr>
            <p:ph type="title" idx="4294967295"/>
          </p:nvPr>
        </p:nvSpPr>
        <p:spPr>
          <a:xfrm>
            <a:off x="206375" y="606662"/>
            <a:ext cx="8313208" cy="941388"/>
          </a:xfrm>
        </p:spPr>
        <p:txBody>
          <a:bodyPr>
            <a:noAutofit/>
          </a:bodyPr>
          <a:lstStyle/>
          <a:p>
            <a:r>
              <a:rPr lang="en-US" sz="4000" dirty="0">
                <a:effectLst>
                  <a:outerShdw blurRad="50800" dist="38100" dir="2700000" algn="tl" rotWithShape="0">
                    <a:srgbClr val="000000">
                      <a:alpha val="43000"/>
                    </a:srgbClr>
                  </a:outerShdw>
                </a:effectLst>
              </a:rPr>
              <a:t>CCSS &gt; Math&gt; Mathematical Practices</a:t>
            </a:r>
          </a:p>
        </p:txBody>
      </p:sp>
      <p:sp>
        <p:nvSpPr>
          <p:cNvPr id="9" name="Rectangle 1029"/>
          <p:cNvSpPr txBox="1">
            <a:spLocks/>
          </p:cNvSpPr>
          <p:nvPr/>
        </p:nvSpPr>
        <p:spPr>
          <a:xfrm>
            <a:off x="206375" y="1557804"/>
            <a:ext cx="7770283" cy="308827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3000" dirty="0" smtClean="0">
                <a:effectLst>
                  <a:outerShdw blurRad="50800" dist="38100" dir="2700000" algn="tl" rotWithShape="0">
                    <a:srgbClr val="000000">
                      <a:alpha val="43000"/>
                    </a:srgbClr>
                  </a:outerShdw>
                </a:effectLst>
              </a:rPr>
              <a:t>NCTM Standards: problem solving, reasoning and proof, communication, representation, and connections;</a:t>
            </a:r>
          </a:p>
          <a:p>
            <a:pPr>
              <a:lnSpc>
                <a:spcPct val="90000"/>
              </a:lnSpc>
            </a:pPr>
            <a:r>
              <a:rPr lang="en-US" sz="3000" dirty="0" smtClean="0">
                <a:effectLst>
                  <a:outerShdw blurRad="50800" dist="38100" dir="2700000" algn="tl" rotWithShape="0">
                    <a:srgbClr val="000000">
                      <a:alpha val="43000"/>
                    </a:srgbClr>
                  </a:outerShdw>
                </a:effectLst>
              </a:rPr>
              <a:t>NRC (</a:t>
            </a:r>
            <a:r>
              <a:rPr lang="en-US" sz="3000" i="1" dirty="0" smtClean="0">
                <a:effectLst>
                  <a:outerShdw blurRad="50800" dist="38100" dir="2700000" algn="tl" rotWithShape="0">
                    <a:srgbClr val="000000">
                      <a:alpha val="43000"/>
                    </a:srgbClr>
                  </a:outerShdw>
                </a:effectLst>
              </a:rPr>
              <a:t>Adding It Up)</a:t>
            </a:r>
            <a:r>
              <a:rPr lang="en-US" sz="3000" dirty="0" smtClean="0">
                <a:effectLst>
                  <a:outerShdw blurRad="50800" dist="38100" dir="2700000" algn="tl" rotWithShape="0">
                    <a:srgbClr val="000000">
                      <a:alpha val="43000"/>
                    </a:srgbClr>
                  </a:outerShdw>
                </a:effectLst>
              </a:rPr>
              <a:t>: adaptive reasoning, strategic competence, conceptual understanding, procedural fluency, and </a:t>
            </a:r>
            <a:r>
              <a:rPr lang="en-US" sz="3000" dirty="0" smtClean="0">
                <a:solidFill>
                  <a:srgbClr val="0000FF"/>
                </a:solidFill>
                <a:effectLst>
                  <a:outerShdw blurRad="50800" dist="38100" dir="2700000" algn="tl" rotWithShape="0">
                    <a:srgbClr val="000000">
                      <a:alpha val="43000"/>
                    </a:srgbClr>
                  </a:outerShdw>
                </a:effectLst>
              </a:rPr>
              <a:t>productive disposition</a:t>
            </a:r>
            <a:r>
              <a:rPr lang="en-US" sz="3000" dirty="0" smtClean="0">
                <a:effectLst>
                  <a:outerShdw blurRad="50800" dist="38100" dir="2700000" algn="tl" rotWithShape="0">
                    <a:srgbClr val="000000">
                      <a:alpha val="43000"/>
                    </a:srgbClr>
                  </a:outerShdw>
                </a:effectLst>
              </a:rPr>
              <a:t>.</a:t>
            </a:r>
            <a:endParaRPr lang="en-US" sz="3000" b="1" dirty="0">
              <a:effectLst>
                <a:outerShdw blurRad="50800" dist="38100" dir="2700000" algn="tl" rotWithShape="0">
                  <a:srgbClr val="000000">
                    <a:alpha val="43000"/>
                  </a:srgbClr>
                </a:outerShdw>
              </a:effectLst>
            </a:endParaRPr>
          </a:p>
        </p:txBody>
      </p:sp>
      <p:pic>
        <p:nvPicPr>
          <p:cNvPr id="10" name="Picture 1031"/>
          <p:cNvPicPr>
            <a:picLocks noChangeAspect="1" noChangeArrowheads="1"/>
          </p:cNvPicPr>
          <p:nvPr/>
        </p:nvPicPr>
        <p:blipFill>
          <a:blip r:embed="rId3"/>
          <a:srcRect/>
          <a:stretch>
            <a:fillRect/>
          </a:stretch>
        </p:blipFill>
        <p:spPr bwMode="auto">
          <a:xfrm>
            <a:off x="136525" y="55526"/>
            <a:ext cx="1517650" cy="844550"/>
          </a:xfrm>
          <a:prstGeom prst="rect">
            <a:avLst/>
          </a:prstGeom>
          <a:noFill/>
          <a:ln w="9525">
            <a:noFill/>
            <a:miter lim="800000"/>
            <a:headEnd/>
            <a:tailEnd/>
          </a:ln>
          <a:effectLst/>
        </p:spPr>
      </p:pic>
      <p:pic>
        <p:nvPicPr>
          <p:cNvPr id="11" name="Picture 1032"/>
          <p:cNvPicPr>
            <a:picLocks noChangeAspect="1" noChangeArrowheads="1"/>
          </p:cNvPicPr>
          <p:nvPr/>
        </p:nvPicPr>
        <p:blipFill>
          <a:blip r:embed="rId4"/>
          <a:srcRect/>
          <a:stretch>
            <a:fillRect/>
          </a:stretch>
        </p:blipFill>
        <p:spPr bwMode="auto">
          <a:xfrm>
            <a:off x="8080376" y="1872420"/>
            <a:ext cx="938213" cy="1252537"/>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pic>
        <p:nvPicPr>
          <p:cNvPr id="12" name="Picture 1033"/>
          <p:cNvPicPr>
            <a:picLocks noChangeAspect="1" noChangeArrowheads="1"/>
          </p:cNvPicPr>
          <p:nvPr/>
        </p:nvPicPr>
        <p:blipFill>
          <a:blip r:embed="rId5"/>
          <a:srcRect/>
          <a:stretch>
            <a:fillRect/>
          </a:stretch>
        </p:blipFill>
        <p:spPr bwMode="auto">
          <a:xfrm>
            <a:off x="7744884" y="3274483"/>
            <a:ext cx="952500" cy="1371600"/>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209749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ectangle 1028"/>
          <p:cNvSpPr>
            <a:spLocks noGrp="1"/>
          </p:cNvSpPr>
          <p:nvPr>
            <p:ph type="title" idx="4294967295"/>
          </p:nvPr>
        </p:nvSpPr>
        <p:spPr>
          <a:xfrm>
            <a:off x="206375" y="606662"/>
            <a:ext cx="8313208" cy="941388"/>
          </a:xfrm>
        </p:spPr>
        <p:txBody>
          <a:bodyPr>
            <a:noAutofit/>
          </a:bodyPr>
          <a:lstStyle/>
          <a:p>
            <a:r>
              <a:rPr lang="en-US" sz="4000" dirty="0">
                <a:effectLst>
                  <a:outerShdw blurRad="50800" dist="38100" dir="2700000" algn="tl" rotWithShape="0">
                    <a:srgbClr val="000000">
                      <a:alpha val="43000"/>
                    </a:srgbClr>
                  </a:outerShdw>
                </a:effectLst>
              </a:rPr>
              <a:t>CCSS &gt; Math&gt; Mathematical Practices</a:t>
            </a:r>
          </a:p>
        </p:txBody>
      </p:sp>
      <p:sp>
        <p:nvSpPr>
          <p:cNvPr id="9" name="Rectangle 1029"/>
          <p:cNvSpPr txBox="1">
            <a:spLocks/>
          </p:cNvSpPr>
          <p:nvPr/>
        </p:nvSpPr>
        <p:spPr>
          <a:xfrm>
            <a:off x="206375" y="1557804"/>
            <a:ext cx="7770283" cy="308827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pPr>
            <a:r>
              <a:rPr lang="en-US" sz="3000" dirty="0" smtClean="0">
                <a:effectLst>
                  <a:outerShdw blurRad="50800" dist="38100" dir="2700000" algn="tl" rotWithShape="0">
                    <a:srgbClr val="000000">
                      <a:alpha val="43000"/>
                    </a:srgbClr>
                  </a:outerShdw>
                </a:effectLst>
              </a:rPr>
              <a:t>NCTM Standards: problem solving, reasoning and proof, communication, representation, and connections;</a:t>
            </a:r>
          </a:p>
          <a:p>
            <a:pPr>
              <a:lnSpc>
                <a:spcPct val="90000"/>
              </a:lnSpc>
            </a:pPr>
            <a:r>
              <a:rPr lang="en-US" sz="3000" dirty="0" smtClean="0">
                <a:effectLst>
                  <a:outerShdw blurRad="50800" dist="38100" dir="2700000" algn="tl" rotWithShape="0">
                    <a:srgbClr val="000000">
                      <a:alpha val="43000"/>
                    </a:srgbClr>
                  </a:outerShdw>
                </a:effectLst>
              </a:rPr>
              <a:t>NRC (</a:t>
            </a:r>
            <a:r>
              <a:rPr lang="en-US" sz="3000" i="1" dirty="0" smtClean="0">
                <a:effectLst>
                  <a:outerShdw blurRad="50800" dist="38100" dir="2700000" algn="tl" rotWithShape="0">
                    <a:srgbClr val="000000">
                      <a:alpha val="43000"/>
                    </a:srgbClr>
                  </a:outerShdw>
                </a:effectLst>
              </a:rPr>
              <a:t>Adding It Up)</a:t>
            </a:r>
            <a:r>
              <a:rPr lang="en-US" sz="3000" dirty="0" smtClean="0">
                <a:effectLst>
                  <a:outerShdw blurRad="50800" dist="38100" dir="2700000" algn="tl" rotWithShape="0">
                    <a:srgbClr val="000000">
                      <a:alpha val="43000"/>
                    </a:srgbClr>
                  </a:outerShdw>
                </a:effectLst>
              </a:rPr>
              <a:t>: adaptive reasoning, strategic competence, conceptual understanding, procedural fluency, and </a:t>
            </a:r>
            <a:r>
              <a:rPr lang="en-US" sz="3000" dirty="0" smtClean="0">
                <a:solidFill>
                  <a:srgbClr val="0000FF"/>
                </a:solidFill>
                <a:effectLst>
                  <a:outerShdw blurRad="50800" dist="38100" dir="2700000" algn="tl" rotWithShape="0">
                    <a:srgbClr val="000000">
                      <a:alpha val="43000"/>
                    </a:srgbClr>
                  </a:outerShdw>
                </a:effectLst>
              </a:rPr>
              <a:t>productive disposition</a:t>
            </a:r>
            <a:r>
              <a:rPr lang="en-US" sz="3000" dirty="0" smtClean="0">
                <a:effectLst>
                  <a:outerShdw blurRad="50800" dist="38100" dir="2700000" algn="tl" rotWithShape="0">
                    <a:srgbClr val="000000">
                      <a:alpha val="43000"/>
                    </a:srgbClr>
                  </a:outerShdw>
                </a:effectLst>
              </a:rPr>
              <a:t>.</a:t>
            </a:r>
            <a:endParaRPr lang="en-US" sz="3000" b="1" dirty="0">
              <a:effectLst>
                <a:outerShdw blurRad="50800" dist="38100" dir="2700000" algn="tl" rotWithShape="0">
                  <a:srgbClr val="000000">
                    <a:alpha val="43000"/>
                  </a:srgbClr>
                </a:outerShdw>
              </a:effectLst>
            </a:endParaRPr>
          </a:p>
        </p:txBody>
      </p:sp>
      <p:pic>
        <p:nvPicPr>
          <p:cNvPr id="10" name="Picture 1031"/>
          <p:cNvPicPr>
            <a:picLocks noChangeAspect="1" noChangeArrowheads="1"/>
          </p:cNvPicPr>
          <p:nvPr/>
        </p:nvPicPr>
        <p:blipFill>
          <a:blip r:embed="rId3"/>
          <a:srcRect/>
          <a:stretch>
            <a:fillRect/>
          </a:stretch>
        </p:blipFill>
        <p:spPr bwMode="auto">
          <a:xfrm>
            <a:off x="136525" y="55526"/>
            <a:ext cx="1517650" cy="844550"/>
          </a:xfrm>
          <a:prstGeom prst="rect">
            <a:avLst/>
          </a:prstGeom>
          <a:noFill/>
          <a:ln w="9525">
            <a:noFill/>
            <a:miter lim="800000"/>
            <a:headEnd/>
            <a:tailEnd/>
          </a:ln>
          <a:effectLst/>
        </p:spPr>
      </p:pic>
      <p:pic>
        <p:nvPicPr>
          <p:cNvPr id="11" name="Picture 1032"/>
          <p:cNvPicPr>
            <a:picLocks noChangeAspect="1" noChangeArrowheads="1"/>
          </p:cNvPicPr>
          <p:nvPr/>
        </p:nvPicPr>
        <p:blipFill>
          <a:blip r:embed="rId4"/>
          <a:srcRect/>
          <a:stretch>
            <a:fillRect/>
          </a:stretch>
        </p:blipFill>
        <p:spPr bwMode="auto">
          <a:xfrm>
            <a:off x="8080376" y="1872420"/>
            <a:ext cx="938213" cy="1252537"/>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pic>
        <p:nvPicPr>
          <p:cNvPr id="13" name="Picture 12"/>
          <p:cNvPicPr>
            <a:picLocks noChangeAspect="1" noChangeArrowheads="1"/>
          </p:cNvPicPr>
          <p:nvPr/>
        </p:nvPicPr>
        <p:blipFill>
          <a:blip r:embed="rId5"/>
          <a:srcRect/>
          <a:stretch>
            <a:fillRect/>
          </a:stretch>
        </p:blipFill>
        <p:spPr bwMode="auto">
          <a:xfrm>
            <a:off x="7609152" y="4809707"/>
            <a:ext cx="1820862" cy="1820862"/>
          </a:xfrm>
          <a:prstGeom prst="rect">
            <a:avLst/>
          </a:prstGeom>
          <a:noFill/>
          <a:ln w="9525">
            <a:noFill/>
            <a:miter lim="800000"/>
            <a:headEnd/>
            <a:tailEnd/>
          </a:ln>
          <a:effectLst/>
        </p:spPr>
      </p:pic>
      <p:pic>
        <p:nvPicPr>
          <p:cNvPr id="12" name="Picture 1033"/>
          <p:cNvPicPr>
            <a:picLocks noChangeAspect="1" noChangeArrowheads="1"/>
          </p:cNvPicPr>
          <p:nvPr/>
        </p:nvPicPr>
        <p:blipFill>
          <a:blip r:embed="rId6"/>
          <a:srcRect/>
          <a:stretch>
            <a:fillRect/>
          </a:stretch>
        </p:blipFill>
        <p:spPr bwMode="auto">
          <a:xfrm>
            <a:off x="7744884" y="3274483"/>
            <a:ext cx="952500" cy="1371600"/>
          </a:xfrm>
          <a:prstGeom prst="rect">
            <a:avLst/>
          </a:prstGeom>
          <a:noFill/>
          <a:ln w="9525">
            <a:noFill/>
            <a:miter lim="800000"/>
            <a:headEnd/>
            <a:tailEnd/>
          </a:ln>
          <a:effectLst>
            <a:outerShdw blurRad="76200" dist="101600" dir="2700000" sx="98000" sy="98000" algn="tl" rotWithShape="0">
              <a:srgbClr val="000000">
                <a:alpha val="50000"/>
              </a:srgbClr>
            </a:outerShdw>
          </a:effectLst>
        </p:spPr>
      </p:pic>
      <p:sp>
        <p:nvSpPr>
          <p:cNvPr id="14" name="Rectangle 11"/>
          <p:cNvSpPr>
            <a:spLocks noChangeArrowheads="1"/>
          </p:cNvSpPr>
          <p:nvPr/>
        </p:nvSpPr>
        <p:spPr bwMode="auto">
          <a:xfrm>
            <a:off x="603250" y="4646083"/>
            <a:ext cx="7477126" cy="1477328"/>
          </a:xfrm>
          <a:prstGeom prst="rect">
            <a:avLst/>
          </a:prstGeom>
          <a:noFill/>
          <a:ln w="9525">
            <a:noFill/>
            <a:miter lim="800000"/>
            <a:headEnd/>
            <a:tailEnd/>
          </a:ln>
        </p:spPr>
        <p:txBody>
          <a:bodyPr wrap="square">
            <a:prstTxWarp prst="textNoShape">
              <a:avLst/>
            </a:prstTxWarp>
            <a:spAutoFit/>
          </a:bodyPr>
          <a:lstStyle/>
          <a:p>
            <a:r>
              <a:rPr lang="en-US" sz="3000" dirty="0" smtClean="0">
                <a:solidFill>
                  <a:schemeClr val="hlink"/>
                </a:solidFill>
                <a:effectLst>
                  <a:outerShdw blurRad="50800" dist="38100" dir="2700000" algn="tl" rotWithShape="0">
                    <a:srgbClr val="000000">
                      <a:alpha val="43000"/>
                    </a:srgbClr>
                  </a:outerShdw>
                </a:effectLst>
                <a:latin typeface="Calibri" pitchFamily="84" charset="0"/>
              </a:rPr>
              <a:t>“the habitual </a:t>
            </a:r>
            <a:r>
              <a:rPr lang="en-US" sz="3000" dirty="0">
                <a:solidFill>
                  <a:schemeClr val="hlink"/>
                </a:solidFill>
                <a:effectLst>
                  <a:outerShdw blurRad="50800" dist="38100" dir="2700000" algn="tl" rotWithShape="0">
                    <a:srgbClr val="000000">
                      <a:alpha val="43000"/>
                    </a:srgbClr>
                  </a:outerShdw>
                </a:effectLst>
                <a:latin typeface="Calibri" pitchFamily="84" charset="0"/>
              </a:rPr>
              <a:t>inclination to see mathematics as sensible, useful, and worthwhile, coupled with a belief in diligence and one’s own efficacy.”</a:t>
            </a:r>
            <a:endParaRPr lang="en-US" sz="3000" b="1" dirty="0">
              <a:effectLst>
                <a:outerShdw blurRad="50800" dist="38100" dir="2700000" algn="tl" rotWithShape="0">
                  <a:srgbClr val="000000">
                    <a:alpha val="43000"/>
                  </a:srgbClr>
                </a:outerShdw>
              </a:effectLst>
              <a:latin typeface="Times New Roman" pitchFamily="8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97903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0133" y="274638"/>
            <a:ext cx="8703734" cy="1143000"/>
          </a:xfrm>
        </p:spPr>
        <p:txBody>
          <a:bodyPr>
            <a:noAutofit/>
          </a:bodyPr>
          <a:lstStyle/>
          <a:p>
            <a:r>
              <a:rPr lang="en-US" sz="3600" dirty="0" smtClean="0"/>
              <a:t>How do we build engagement?  </a:t>
            </a:r>
            <a:br>
              <a:rPr lang="en-US" sz="3600" dirty="0" smtClean="0"/>
            </a:br>
            <a:r>
              <a:rPr lang="en-US" sz="3600" dirty="0" smtClean="0"/>
              <a:t>We need instructional activities that are… </a:t>
            </a:r>
            <a:endParaRPr lang="en-US" sz="3600" dirty="0"/>
          </a:p>
        </p:txBody>
      </p:sp>
      <p:sp>
        <p:nvSpPr>
          <p:cNvPr id="3" name="Content Placeholder 2"/>
          <p:cNvSpPr>
            <a:spLocks noGrp="1"/>
          </p:cNvSpPr>
          <p:nvPr>
            <p:ph idx="1"/>
          </p:nvPr>
        </p:nvSpPr>
        <p:spPr/>
        <p:txBody>
          <a:bodyPr/>
          <a:lstStyle/>
          <a:p>
            <a:r>
              <a:rPr lang="en-US" dirty="0" smtClean="0"/>
              <a:t>Authentic / relevant;</a:t>
            </a:r>
          </a:p>
          <a:p>
            <a:r>
              <a:rPr lang="en-US" dirty="0" smtClean="0"/>
              <a:t>Challenging; </a:t>
            </a:r>
          </a:p>
          <a:p>
            <a:r>
              <a:rPr lang="en-US" dirty="0" smtClean="0"/>
              <a:t>Collaborative; and </a:t>
            </a:r>
          </a:p>
          <a:p>
            <a:r>
              <a:rPr lang="en-US" dirty="0" smtClean="0"/>
              <a:t>Choice-driven – the open middle.  </a:t>
            </a:r>
            <a:endParaRPr lang="en-US" dirty="0"/>
          </a:p>
        </p:txBody>
      </p:sp>
      <p:sp>
        <p:nvSpPr>
          <p:cNvPr id="4" name="TextBox 3"/>
          <p:cNvSpPr txBox="1"/>
          <p:nvPr/>
        </p:nvSpPr>
        <p:spPr>
          <a:xfrm>
            <a:off x="2929467" y="4016401"/>
            <a:ext cx="4238998" cy="369332"/>
          </a:xfrm>
          <a:prstGeom prst="rect">
            <a:avLst/>
          </a:prstGeom>
          <a:noFill/>
        </p:spPr>
        <p:txBody>
          <a:bodyPr wrap="none" rtlCol="0">
            <a:spAutoFit/>
          </a:bodyPr>
          <a:lstStyle/>
          <a:p>
            <a:r>
              <a:rPr lang="en-US" dirty="0" smtClean="0"/>
              <a:t>Dan Meyer - </a:t>
            </a:r>
            <a:r>
              <a:rPr lang="en-US" dirty="0" smtClean="0">
                <a:hlinkClick r:id="rId3"/>
              </a:rPr>
              <a:t>http://www.openmiddle.com/</a:t>
            </a:r>
            <a:r>
              <a:rPr lang="en-US" dirty="0" smtClean="0"/>
              <a:t> </a:t>
            </a:r>
            <a:endParaRPr lang="en-US" dirty="0"/>
          </a:p>
        </p:txBody>
      </p:sp>
      <p:sp>
        <p:nvSpPr>
          <p:cNvPr id="5" name="TextBox 4"/>
          <p:cNvSpPr txBox="1"/>
          <p:nvPr/>
        </p:nvSpPr>
        <p:spPr>
          <a:xfrm>
            <a:off x="1971602" y="4767590"/>
            <a:ext cx="3785386" cy="523220"/>
          </a:xfrm>
          <a:prstGeom prst="rect">
            <a:avLst/>
          </a:prstGeom>
          <a:noFill/>
        </p:spPr>
        <p:txBody>
          <a:bodyPr wrap="none" rtlCol="0">
            <a:spAutoFit/>
          </a:bodyPr>
          <a:lstStyle/>
          <a:p>
            <a:r>
              <a:rPr lang="en-US" sz="2800" dirty="0" smtClean="0">
                <a:solidFill>
                  <a:srgbClr val="FF0000"/>
                </a:solidFill>
                <a:effectLst>
                  <a:outerShdw blurRad="38100" dist="38100" dir="2700000" algn="tl">
                    <a:srgbClr val="000000">
                      <a:alpha val="43137"/>
                    </a:srgbClr>
                  </a:outerShdw>
                </a:effectLst>
              </a:rPr>
              <a:t>Let’s see a few, shall we?  </a:t>
            </a:r>
            <a:endParaRPr lang="en-US" sz="2800"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cup_of_coffee.jpg"/>
          <p:cNvPicPr>
            <a:picLocks noChangeAspect="1"/>
          </p:cNvPicPr>
          <p:nvPr/>
        </p:nvPicPr>
        <p:blipFill>
          <a:blip r:embed="rId3"/>
          <a:stretch>
            <a:fillRect/>
          </a:stretch>
        </p:blipFill>
        <p:spPr>
          <a:xfrm>
            <a:off x="0" y="0"/>
            <a:ext cx="10972800" cy="6858000"/>
          </a:xfrm>
          <a:prstGeom prst="rect">
            <a:avLst/>
          </a:prstGeom>
        </p:spPr>
      </p:pic>
      <p:pic>
        <p:nvPicPr>
          <p:cNvPr id="2" name="Picture 1" descr="ExperimentalCoffee.jp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0"/>
            <a:ext cx="9429745" cy="7043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1"/>
            <a:ext cx="9144000" cy="6857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cup_of_coffee small.jpg"/>
          <p:cNvPicPr>
            <a:picLocks noChangeAspect="1"/>
          </p:cNvPicPr>
          <p:nvPr/>
        </p:nvPicPr>
        <p:blipFill>
          <a:blip r:embed="rId4"/>
          <a:stretch>
            <a:fillRect/>
          </a:stretch>
        </p:blipFill>
        <p:spPr>
          <a:xfrm>
            <a:off x="6187440" y="274638"/>
            <a:ext cx="2499360" cy="1562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descr="Macintosh HD:Users:mroddy:Desktop:EightCupsB&amp;W.jpg"/>
          <p:cNvPicPr/>
          <p:nvPr/>
        </p:nvPicPr>
        <p:blipFill>
          <a:blip r:embed="rId2">
            <a:extLst>
              <a:ext uri="{BEBA8EAE-BF5A-486C-A8C5-ECC9F3942E4B}">
                <a14:imgProp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14:imgLayer r:embed="rId3">
                    <a14:imgEffect>
                      <a14:brightnessContrast bright="20000" contrast="4000"/>
                    </a14:imgEffect>
                  </a14:imgLayer>
                </a14:imgProps>
              </a:ex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766" y="832559"/>
            <a:ext cx="9169146" cy="6025441"/>
          </a:xfrm>
          <a:prstGeom prst="rect">
            <a:avLst/>
          </a:prstGeom>
          <a:noFill/>
          <a:ln>
            <a:noFill/>
          </a:ln>
        </p:spPr>
      </p:pic>
      <p:sp>
        <p:nvSpPr>
          <p:cNvPr id="5" name="TextBox 4"/>
          <p:cNvSpPr txBox="1"/>
          <p:nvPr/>
        </p:nvSpPr>
        <p:spPr>
          <a:xfrm>
            <a:off x="118128" y="80369"/>
            <a:ext cx="3916908" cy="707886"/>
          </a:xfrm>
          <a:prstGeom prst="rect">
            <a:avLst/>
          </a:prstGeom>
          <a:noFill/>
        </p:spPr>
        <p:txBody>
          <a:bodyPr wrap="none" rtlCol="0">
            <a:spAutoFit/>
          </a:bodyPr>
          <a:lstStyle/>
          <a:p>
            <a:r>
              <a:rPr lang="en-US" sz="4000" dirty="0" smtClean="0">
                <a:solidFill>
                  <a:srgbClr val="FFFF00"/>
                </a:solidFill>
              </a:rPr>
              <a:t>Eight cups cooling</a:t>
            </a:r>
            <a:endParaRPr lang="en-US" sz="4000" dirty="0">
              <a:solidFill>
                <a:srgbClr val="FFFF00"/>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54007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7732" y="1168400"/>
            <a:ext cx="1989824" cy="1053056"/>
          </a:xfrm>
          <a:prstGeom prst="rect">
            <a:avLst/>
          </a:prstGeom>
        </p:spPr>
      </p:pic>
      <p:sp>
        <p:nvSpPr>
          <p:cNvPr id="3" name="Content Placeholder 2"/>
          <p:cNvSpPr>
            <a:spLocks noGrp="1"/>
          </p:cNvSpPr>
          <p:nvPr>
            <p:ph idx="1"/>
          </p:nvPr>
        </p:nvSpPr>
        <p:spPr>
          <a:xfrm>
            <a:off x="1794934" y="855148"/>
            <a:ext cx="7247468" cy="4936052"/>
          </a:xfrm>
        </p:spPr>
        <p:txBody>
          <a:bodyPr>
            <a:normAutofit fontScale="92500" lnSpcReduction="10000"/>
          </a:bodyPr>
          <a:lstStyle/>
          <a:p>
            <a:r>
              <a:rPr lang="en-US" dirty="0" smtClean="0"/>
              <a:t>What is student engagement?</a:t>
            </a:r>
          </a:p>
          <a:p>
            <a:pPr lvl="1"/>
            <a:r>
              <a:rPr lang="en-US" dirty="0" smtClean="0"/>
              <a:t>Grow Beast example</a:t>
            </a:r>
          </a:p>
          <a:p>
            <a:r>
              <a:rPr lang="en-US" dirty="0" smtClean="0"/>
              <a:t>What do NGSS and </a:t>
            </a:r>
            <a:r>
              <a:rPr lang="en-US" dirty="0" err="1" smtClean="0"/>
              <a:t>CCSSm</a:t>
            </a:r>
            <a:r>
              <a:rPr lang="en-US" dirty="0" smtClean="0"/>
              <a:t> say about it?</a:t>
            </a:r>
          </a:p>
          <a:p>
            <a:r>
              <a:rPr lang="en-US" dirty="0" smtClean="0"/>
              <a:t> How do we build it into instructional activities?</a:t>
            </a:r>
          </a:p>
          <a:p>
            <a:r>
              <a:rPr lang="en-US" dirty="0" smtClean="0"/>
              <a:t>More examples:  </a:t>
            </a:r>
          </a:p>
          <a:p>
            <a:pPr lvl="1"/>
            <a:r>
              <a:rPr lang="en-US" dirty="0" smtClean="0"/>
              <a:t>Coffee</a:t>
            </a:r>
          </a:p>
          <a:p>
            <a:pPr lvl="1"/>
            <a:r>
              <a:rPr lang="en-US" dirty="0" smtClean="0"/>
              <a:t>Music</a:t>
            </a:r>
          </a:p>
          <a:p>
            <a:pPr lvl="1"/>
            <a:r>
              <a:rPr lang="en-US" dirty="0" smtClean="0"/>
              <a:t>Sunlight, </a:t>
            </a:r>
          </a:p>
          <a:p>
            <a:pPr lvl="1"/>
            <a:r>
              <a:rPr lang="en-US" dirty="0" smtClean="0"/>
              <a:t>Etc.</a:t>
            </a:r>
          </a:p>
        </p:txBody>
      </p:sp>
      <p:sp>
        <p:nvSpPr>
          <p:cNvPr id="4" name="TextBox 3"/>
          <p:cNvSpPr txBox="1"/>
          <p:nvPr/>
        </p:nvSpPr>
        <p:spPr>
          <a:xfrm>
            <a:off x="596452" y="38485"/>
            <a:ext cx="2677122" cy="830997"/>
          </a:xfrm>
          <a:prstGeom prst="rect">
            <a:avLst/>
          </a:prstGeom>
          <a:noFill/>
        </p:spPr>
        <p:txBody>
          <a:bodyPr wrap="none" rtlCol="0">
            <a:spAutoFit/>
          </a:bodyPr>
          <a:lstStyle/>
          <a:p>
            <a:r>
              <a:rPr lang="en-US" sz="4800" dirty="0" smtClean="0">
                <a:latin typeface="Brush Script MT Italic"/>
                <a:cs typeface="Brush Script MT Italic"/>
              </a:rPr>
              <a:t>The Plan</a:t>
            </a:r>
            <a:endParaRPr lang="en-US" sz="4800" dirty="0">
              <a:latin typeface="Brush Script MT Italic"/>
              <a:cs typeface="Brush Script MT Italic"/>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a:t>
            </a:r>
            <a:r>
              <a:rPr lang="en-US" dirty="0"/>
              <a:t>V</a:t>
            </a:r>
            <a:r>
              <a:rPr lang="en-US" dirty="0" smtClean="0"/>
              <a:t>ery Important Part </a:t>
            </a:r>
            <a:br>
              <a:rPr lang="en-US" dirty="0" smtClean="0"/>
            </a:br>
            <a:r>
              <a:rPr lang="en-US" dirty="0" smtClean="0"/>
              <a:t>of this message!!</a:t>
            </a:r>
            <a:endParaRPr lang="en-US" dirty="0"/>
          </a:p>
        </p:txBody>
      </p:sp>
      <p:pic>
        <p:nvPicPr>
          <p:cNvPr id="5" name="Picture 4"/>
          <p:cNvPicPr>
            <a:picLocks noChangeAspect="1"/>
          </p:cNvPicPr>
          <p:nvPr/>
        </p:nvPicPr>
        <p:blipFill>
          <a:blip r:embed="rId3"/>
          <a:stretch>
            <a:fillRect/>
          </a:stretch>
        </p:blipFill>
        <p:spPr>
          <a:xfrm>
            <a:off x="1386415" y="1417638"/>
            <a:ext cx="6402917" cy="533576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169566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63940" y="94671"/>
            <a:ext cx="8621944" cy="998744"/>
          </a:xfrm>
        </p:spPr>
        <p:txBody>
          <a:bodyPr>
            <a:noAutofit/>
          </a:bodyPr>
          <a:lstStyle/>
          <a:p>
            <a:pPr algn="l">
              <a:lnSpc>
                <a:spcPts val="3620"/>
              </a:lnSpc>
            </a:pP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According to our newest standards, students will …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CCSSm</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NGSS</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5" name="Rectangle 14"/>
          <p:cNvSpPr/>
          <p:nvPr/>
        </p:nvSpPr>
        <p:spPr>
          <a:xfrm>
            <a:off x="341069" y="2953400"/>
            <a:ext cx="3818181" cy="369332"/>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a:spAutoFit/>
          </a:bodyPr>
          <a:lstStyle/>
          <a:p>
            <a:r>
              <a:rPr lang="en-US" dirty="0"/>
              <a:t>Represent and interpret </a:t>
            </a:r>
            <a:r>
              <a:rPr lang="en-US" dirty="0" smtClean="0"/>
              <a:t>data;</a:t>
            </a:r>
            <a:endParaRPr lang="en-US" dirty="0"/>
          </a:p>
        </p:txBody>
      </p:sp>
      <p:sp>
        <p:nvSpPr>
          <p:cNvPr id="16" name="TextBox 15"/>
          <p:cNvSpPr txBox="1"/>
          <p:nvPr/>
        </p:nvSpPr>
        <p:spPr>
          <a:xfrm>
            <a:off x="341071" y="1141040"/>
            <a:ext cx="3818180" cy="369332"/>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wrap="square" rtlCol="0">
            <a:spAutoFit/>
          </a:bodyPr>
          <a:lstStyle/>
          <a:p>
            <a:r>
              <a:rPr lang="en-US" dirty="0"/>
              <a:t>Analyze patterns and </a:t>
            </a:r>
            <a:r>
              <a:rPr lang="en-US" dirty="0" smtClean="0"/>
              <a:t>relationships; </a:t>
            </a:r>
            <a:endParaRPr lang="en-US" dirty="0"/>
          </a:p>
        </p:txBody>
      </p:sp>
      <p:sp>
        <p:nvSpPr>
          <p:cNvPr id="17" name="TextBox 16"/>
          <p:cNvSpPr txBox="1"/>
          <p:nvPr/>
        </p:nvSpPr>
        <p:spPr>
          <a:xfrm>
            <a:off x="341070" y="4767496"/>
            <a:ext cx="3818181" cy="923330"/>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a:t>Understand ratio concepts and use </a:t>
            </a:r>
            <a:endParaRPr lang="en-US" dirty="0" smtClean="0"/>
          </a:p>
          <a:p>
            <a:r>
              <a:rPr lang="en-US" dirty="0" smtClean="0"/>
              <a:t>ratio </a:t>
            </a:r>
            <a:r>
              <a:rPr lang="en-US" dirty="0"/>
              <a:t>reasoning to solve </a:t>
            </a:r>
            <a:r>
              <a:rPr lang="en-US" dirty="0" smtClean="0"/>
              <a:t>problems;  </a:t>
            </a:r>
            <a:endParaRPr lang="en-US" b="1" dirty="0"/>
          </a:p>
          <a:p>
            <a:endParaRPr lang="en-US" dirty="0"/>
          </a:p>
        </p:txBody>
      </p:sp>
      <p:sp>
        <p:nvSpPr>
          <p:cNvPr id="18" name="TextBox 17"/>
          <p:cNvSpPr txBox="1"/>
          <p:nvPr/>
        </p:nvSpPr>
        <p:spPr>
          <a:xfrm>
            <a:off x="341071" y="3447454"/>
            <a:ext cx="3818179" cy="1200329"/>
          </a:xfrm>
          <a:prstGeom prst="rect">
            <a:avLst/>
          </a:prstGeom>
          <a:solidFill>
            <a:schemeClr val="accent1">
              <a:lumMod val="75000"/>
            </a:schemeClr>
          </a:solidFill>
          <a:effectLst>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a:t>Represent and analyze quantitative relationships</a:t>
            </a:r>
            <a:r>
              <a:rPr lang="en-US" dirty="0" smtClean="0"/>
              <a:t> between </a:t>
            </a:r>
            <a:r>
              <a:rPr lang="en-US" dirty="0"/>
              <a:t>dependent and independent </a:t>
            </a:r>
            <a:r>
              <a:rPr lang="en-US" dirty="0" smtClean="0"/>
              <a:t>variables;</a:t>
            </a:r>
          </a:p>
          <a:p>
            <a:endParaRPr lang="en-US" dirty="0"/>
          </a:p>
        </p:txBody>
      </p:sp>
      <p:sp>
        <p:nvSpPr>
          <p:cNvPr id="22" name="TextBox 21"/>
          <p:cNvSpPr txBox="1"/>
          <p:nvPr/>
        </p:nvSpPr>
        <p:spPr>
          <a:xfrm>
            <a:off x="341071" y="1641946"/>
            <a:ext cx="3818180" cy="1200329"/>
          </a:xfrm>
          <a:prstGeom prst="rect">
            <a:avLst/>
          </a:prstGeom>
          <a:solidFill>
            <a:schemeClr val="tx2">
              <a:lumMod val="60000"/>
              <a:lumOff val="4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dirty="0"/>
              <a:t>Understand the connections </a:t>
            </a:r>
            <a:endParaRPr lang="en-US" dirty="0" smtClean="0"/>
          </a:p>
          <a:p>
            <a:r>
              <a:rPr lang="en-US" dirty="0" smtClean="0"/>
              <a:t>between proportional </a:t>
            </a:r>
            <a:r>
              <a:rPr lang="en-US" dirty="0"/>
              <a:t>relationships, </a:t>
            </a:r>
            <a:endParaRPr lang="en-US" dirty="0" smtClean="0"/>
          </a:p>
          <a:p>
            <a:r>
              <a:rPr lang="en-US" dirty="0" smtClean="0"/>
              <a:t>lines</a:t>
            </a:r>
            <a:r>
              <a:rPr lang="en-US" dirty="0"/>
              <a:t>, </a:t>
            </a:r>
            <a:r>
              <a:rPr lang="en-US" dirty="0" smtClean="0"/>
              <a:t>and linear equations;</a:t>
            </a:r>
          </a:p>
          <a:p>
            <a:endParaRPr lang="en-US" dirty="0"/>
          </a:p>
        </p:txBody>
      </p:sp>
      <p:sp>
        <p:nvSpPr>
          <p:cNvPr id="23" name="TextBox 22"/>
          <p:cNvSpPr txBox="1"/>
          <p:nvPr/>
        </p:nvSpPr>
        <p:spPr>
          <a:xfrm>
            <a:off x="341071" y="5806789"/>
            <a:ext cx="3818179" cy="923330"/>
          </a:xfrm>
          <a:prstGeom prst="rect">
            <a:avLst/>
          </a:prstGeom>
          <a:solidFill>
            <a:srgbClr val="FF00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Use functions to model </a:t>
            </a:r>
            <a:r>
              <a:rPr lang="en-US" dirty="0" smtClean="0"/>
              <a:t>relationships between quantities.  </a:t>
            </a:r>
            <a:endParaRPr lang="en-US" b="1" dirty="0"/>
          </a:p>
          <a:p>
            <a:endParaRPr lang="en-US" dirty="0"/>
          </a:p>
        </p:txBody>
      </p:sp>
      <p:sp>
        <p:nvSpPr>
          <p:cNvPr id="29" name="TextBox 28"/>
          <p:cNvSpPr txBox="1"/>
          <p:nvPr/>
        </p:nvSpPr>
        <p:spPr>
          <a:xfrm>
            <a:off x="4913069" y="1180281"/>
            <a:ext cx="3872815" cy="923330"/>
          </a:xfrm>
          <a:prstGeom prst="rect">
            <a:avLst/>
          </a:prstGeom>
          <a:solidFill>
            <a:srgbClr val="3366FF"/>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Construct and present arguments using evidence to support the claim that .…</a:t>
            </a:r>
          </a:p>
          <a:p>
            <a:endParaRPr lang="en-US" dirty="0"/>
          </a:p>
        </p:txBody>
      </p:sp>
      <p:sp>
        <p:nvSpPr>
          <p:cNvPr id="32" name="TextBox 31"/>
          <p:cNvSpPr txBox="1"/>
          <p:nvPr/>
        </p:nvSpPr>
        <p:spPr>
          <a:xfrm>
            <a:off x="4913069" y="2240136"/>
            <a:ext cx="3872815" cy="646331"/>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Plan an investigation to provide evidence that ….</a:t>
            </a:r>
            <a:endParaRPr lang="en-US" dirty="0"/>
          </a:p>
        </p:txBody>
      </p:sp>
      <p:sp>
        <p:nvSpPr>
          <p:cNvPr id="33" name="TextBox 32"/>
          <p:cNvSpPr txBox="1"/>
          <p:nvPr/>
        </p:nvSpPr>
        <p:spPr>
          <a:xfrm>
            <a:off x="4913069" y="3034704"/>
            <a:ext cx="3872815" cy="1200329"/>
          </a:xfrm>
          <a:prstGeom prst="rect">
            <a:avLst/>
          </a:prstGeom>
          <a:solidFill>
            <a:srgbClr val="008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Conduct an investigation and evaluate the experimental design to provide evidence that ….</a:t>
            </a:r>
          </a:p>
          <a:p>
            <a:endParaRPr lang="en-US" dirty="0"/>
          </a:p>
        </p:txBody>
      </p:sp>
      <p:sp>
        <p:nvSpPr>
          <p:cNvPr id="35" name="TextBox 34"/>
          <p:cNvSpPr txBox="1"/>
          <p:nvPr/>
        </p:nvSpPr>
        <p:spPr>
          <a:xfrm>
            <a:off x="4913069" y="4372242"/>
            <a:ext cx="3872815" cy="646331"/>
          </a:xfrm>
          <a:prstGeom prst="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Develop a model that predicts and describes …. </a:t>
            </a:r>
            <a:endParaRPr lang="en-US" dirty="0"/>
          </a:p>
        </p:txBody>
      </p:sp>
      <p:sp>
        <p:nvSpPr>
          <p:cNvPr id="36" name="TextBox 35"/>
          <p:cNvSpPr txBox="1"/>
          <p:nvPr/>
        </p:nvSpPr>
        <p:spPr>
          <a:xfrm>
            <a:off x="4913069" y="5144583"/>
            <a:ext cx="3872815" cy="646331"/>
          </a:xfrm>
          <a:prstGeom prst="rect">
            <a:avLst/>
          </a:prstGeom>
          <a:solidFill>
            <a:schemeClr val="tx1"/>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Ask questions about data to determine the factors that …. </a:t>
            </a:r>
            <a:endParaRPr lang="en-US" dirty="0"/>
          </a:p>
        </p:txBody>
      </p:sp>
      <p:sp>
        <p:nvSpPr>
          <p:cNvPr id="37" name="TextBox 36"/>
          <p:cNvSpPr txBox="1"/>
          <p:nvPr/>
        </p:nvSpPr>
        <p:spPr>
          <a:xfrm>
            <a:off x="4913069" y="5932799"/>
            <a:ext cx="3872815" cy="646331"/>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Gather and make sense of  data in order to describe….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 name="Rectangle 19"/>
          <p:cNvSpPr/>
          <p:nvPr/>
        </p:nvSpPr>
        <p:spPr>
          <a:xfrm>
            <a:off x="228600" y="3322732"/>
            <a:ext cx="4038600" cy="1444764"/>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4800600" y="5806789"/>
            <a:ext cx="4114799" cy="923330"/>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3940" y="94671"/>
            <a:ext cx="8621944" cy="998744"/>
          </a:xfrm>
        </p:spPr>
        <p:txBody>
          <a:bodyPr>
            <a:noAutofit/>
          </a:bodyPr>
          <a:lstStyle/>
          <a:p>
            <a:pPr algn="l">
              <a:lnSpc>
                <a:spcPts val="3620"/>
              </a:lnSpc>
            </a:pP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According to our newest standards, students will …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CCSSm</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NGSS</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5" name="Rectangle 14"/>
          <p:cNvSpPr/>
          <p:nvPr/>
        </p:nvSpPr>
        <p:spPr>
          <a:xfrm>
            <a:off x="341069" y="2953400"/>
            <a:ext cx="3818181" cy="369332"/>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a:spAutoFit/>
          </a:bodyPr>
          <a:lstStyle/>
          <a:p>
            <a:r>
              <a:rPr lang="en-US" dirty="0"/>
              <a:t>Represent and interpret </a:t>
            </a:r>
            <a:r>
              <a:rPr lang="en-US" dirty="0" smtClean="0"/>
              <a:t>data;</a:t>
            </a:r>
            <a:endParaRPr lang="en-US" dirty="0"/>
          </a:p>
        </p:txBody>
      </p:sp>
      <p:sp>
        <p:nvSpPr>
          <p:cNvPr id="16" name="TextBox 15"/>
          <p:cNvSpPr txBox="1"/>
          <p:nvPr/>
        </p:nvSpPr>
        <p:spPr>
          <a:xfrm>
            <a:off x="341071" y="1141040"/>
            <a:ext cx="3818180" cy="369332"/>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wrap="square" rtlCol="0">
            <a:spAutoFit/>
          </a:bodyPr>
          <a:lstStyle/>
          <a:p>
            <a:r>
              <a:rPr lang="en-US" dirty="0"/>
              <a:t>Analyze patterns and </a:t>
            </a:r>
            <a:r>
              <a:rPr lang="en-US" dirty="0" smtClean="0"/>
              <a:t>relationships; </a:t>
            </a:r>
            <a:endParaRPr lang="en-US" dirty="0"/>
          </a:p>
        </p:txBody>
      </p:sp>
      <p:sp>
        <p:nvSpPr>
          <p:cNvPr id="17" name="TextBox 16"/>
          <p:cNvSpPr txBox="1"/>
          <p:nvPr/>
        </p:nvSpPr>
        <p:spPr>
          <a:xfrm>
            <a:off x="341070" y="4767496"/>
            <a:ext cx="3818181" cy="923330"/>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a:t>Understand ratio concepts and use </a:t>
            </a:r>
            <a:endParaRPr lang="en-US" dirty="0" smtClean="0"/>
          </a:p>
          <a:p>
            <a:r>
              <a:rPr lang="en-US" dirty="0" smtClean="0"/>
              <a:t>ratio </a:t>
            </a:r>
            <a:r>
              <a:rPr lang="en-US" dirty="0"/>
              <a:t>reasoning to solve </a:t>
            </a:r>
            <a:r>
              <a:rPr lang="en-US" dirty="0" smtClean="0"/>
              <a:t>problems;  </a:t>
            </a:r>
            <a:endParaRPr lang="en-US" b="1" dirty="0"/>
          </a:p>
          <a:p>
            <a:endParaRPr lang="en-US" dirty="0"/>
          </a:p>
        </p:txBody>
      </p:sp>
      <p:sp>
        <p:nvSpPr>
          <p:cNvPr id="18" name="TextBox 17"/>
          <p:cNvSpPr txBox="1"/>
          <p:nvPr/>
        </p:nvSpPr>
        <p:spPr>
          <a:xfrm>
            <a:off x="341071" y="3447454"/>
            <a:ext cx="3818179" cy="1200329"/>
          </a:xfrm>
          <a:prstGeom prst="rect">
            <a:avLst/>
          </a:prstGeom>
          <a:solidFill>
            <a:schemeClr val="accent1">
              <a:lumMod val="75000"/>
            </a:schemeClr>
          </a:solidFill>
          <a:effectLst>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a:t>Represent and analyze quantitative relationships</a:t>
            </a:r>
            <a:r>
              <a:rPr lang="en-US" dirty="0" smtClean="0"/>
              <a:t> between </a:t>
            </a:r>
            <a:r>
              <a:rPr lang="en-US" dirty="0"/>
              <a:t>dependent and independent </a:t>
            </a:r>
            <a:r>
              <a:rPr lang="en-US" dirty="0" smtClean="0"/>
              <a:t>variables;</a:t>
            </a:r>
          </a:p>
          <a:p>
            <a:endParaRPr lang="en-US" dirty="0"/>
          </a:p>
        </p:txBody>
      </p:sp>
      <p:sp>
        <p:nvSpPr>
          <p:cNvPr id="22" name="TextBox 21"/>
          <p:cNvSpPr txBox="1"/>
          <p:nvPr/>
        </p:nvSpPr>
        <p:spPr>
          <a:xfrm>
            <a:off x="341071" y="1641946"/>
            <a:ext cx="3818180" cy="1200329"/>
          </a:xfrm>
          <a:prstGeom prst="rect">
            <a:avLst/>
          </a:prstGeom>
          <a:solidFill>
            <a:schemeClr val="tx2">
              <a:lumMod val="60000"/>
              <a:lumOff val="4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dirty="0"/>
              <a:t>Understand the connections </a:t>
            </a:r>
            <a:endParaRPr lang="en-US" dirty="0" smtClean="0"/>
          </a:p>
          <a:p>
            <a:r>
              <a:rPr lang="en-US" dirty="0" smtClean="0"/>
              <a:t>between proportional </a:t>
            </a:r>
            <a:r>
              <a:rPr lang="en-US" dirty="0"/>
              <a:t>relationships, </a:t>
            </a:r>
            <a:endParaRPr lang="en-US" dirty="0" smtClean="0"/>
          </a:p>
          <a:p>
            <a:r>
              <a:rPr lang="en-US" dirty="0" smtClean="0"/>
              <a:t>lines</a:t>
            </a:r>
            <a:r>
              <a:rPr lang="en-US" dirty="0"/>
              <a:t>, </a:t>
            </a:r>
            <a:r>
              <a:rPr lang="en-US" dirty="0" smtClean="0"/>
              <a:t>and linear equations;</a:t>
            </a:r>
          </a:p>
          <a:p>
            <a:endParaRPr lang="en-US" dirty="0"/>
          </a:p>
        </p:txBody>
      </p:sp>
      <p:sp>
        <p:nvSpPr>
          <p:cNvPr id="23" name="TextBox 22"/>
          <p:cNvSpPr txBox="1"/>
          <p:nvPr/>
        </p:nvSpPr>
        <p:spPr>
          <a:xfrm>
            <a:off x="341071" y="5806789"/>
            <a:ext cx="3818179" cy="923330"/>
          </a:xfrm>
          <a:prstGeom prst="rect">
            <a:avLst/>
          </a:prstGeom>
          <a:solidFill>
            <a:srgbClr val="FF00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Use functions to model </a:t>
            </a:r>
            <a:r>
              <a:rPr lang="en-US" dirty="0" smtClean="0"/>
              <a:t>relationships between quantities.  </a:t>
            </a:r>
            <a:endParaRPr lang="en-US" b="1" dirty="0"/>
          </a:p>
          <a:p>
            <a:endParaRPr lang="en-US" dirty="0"/>
          </a:p>
        </p:txBody>
      </p:sp>
      <p:sp>
        <p:nvSpPr>
          <p:cNvPr id="29" name="TextBox 28"/>
          <p:cNvSpPr txBox="1"/>
          <p:nvPr/>
        </p:nvSpPr>
        <p:spPr>
          <a:xfrm>
            <a:off x="4913069" y="1180281"/>
            <a:ext cx="3872815" cy="923330"/>
          </a:xfrm>
          <a:prstGeom prst="rect">
            <a:avLst/>
          </a:prstGeom>
          <a:solidFill>
            <a:srgbClr val="3366FF"/>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Construct and present arguments using evidence to support the claim that .…</a:t>
            </a:r>
          </a:p>
          <a:p>
            <a:endParaRPr lang="en-US" dirty="0"/>
          </a:p>
        </p:txBody>
      </p:sp>
      <p:sp>
        <p:nvSpPr>
          <p:cNvPr id="32" name="TextBox 31"/>
          <p:cNvSpPr txBox="1"/>
          <p:nvPr/>
        </p:nvSpPr>
        <p:spPr>
          <a:xfrm>
            <a:off x="4913069" y="2240136"/>
            <a:ext cx="3872815" cy="646331"/>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Plan an investigation to provide evidence that ….</a:t>
            </a:r>
            <a:endParaRPr lang="en-US" dirty="0"/>
          </a:p>
        </p:txBody>
      </p:sp>
      <p:sp>
        <p:nvSpPr>
          <p:cNvPr id="33" name="TextBox 32"/>
          <p:cNvSpPr txBox="1"/>
          <p:nvPr/>
        </p:nvSpPr>
        <p:spPr>
          <a:xfrm>
            <a:off x="4913069" y="3034704"/>
            <a:ext cx="3872815" cy="1200329"/>
          </a:xfrm>
          <a:prstGeom prst="rect">
            <a:avLst/>
          </a:prstGeom>
          <a:solidFill>
            <a:srgbClr val="008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Conduct an investigation and evaluate the experimental design to provide evidence that ….</a:t>
            </a:r>
          </a:p>
          <a:p>
            <a:endParaRPr lang="en-US" dirty="0"/>
          </a:p>
        </p:txBody>
      </p:sp>
      <p:sp>
        <p:nvSpPr>
          <p:cNvPr id="35" name="TextBox 34"/>
          <p:cNvSpPr txBox="1"/>
          <p:nvPr/>
        </p:nvSpPr>
        <p:spPr>
          <a:xfrm>
            <a:off x="4913069" y="4372242"/>
            <a:ext cx="3872815" cy="646331"/>
          </a:xfrm>
          <a:prstGeom prst="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Develop a model that predicts and describes …. </a:t>
            </a:r>
            <a:endParaRPr lang="en-US" dirty="0"/>
          </a:p>
        </p:txBody>
      </p:sp>
      <p:sp>
        <p:nvSpPr>
          <p:cNvPr id="36" name="TextBox 35"/>
          <p:cNvSpPr txBox="1"/>
          <p:nvPr/>
        </p:nvSpPr>
        <p:spPr>
          <a:xfrm>
            <a:off x="4913069" y="5144583"/>
            <a:ext cx="3872815" cy="646331"/>
          </a:xfrm>
          <a:prstGeom prst="rect">
            <a:avLst/>
          </a:prstGeom>
          <a:solidFill>
            <a:schemeClr val="tx1"/>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Ask questions about data to determine the factors that …. </a:t>
            </a:r>
            <a:endParaRPr lang="en-US" dirty="0"/>
          </a:p>
        </p:txBody>
      </p:sp>
      <p:sp>
        <p:nvSpPr>
          <p:cNvPr id="37" name="TextBox 36"/>
          <p:cNvSpPr txBox="1"/>
          <p:nvPr/>
        </p:nvSpPr>
        <p:spPr>
          <a:xfrm>
            <a:off x="4913069" y="5932799"/>
            <a:ext cx="3872815" cy="646331"/>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Gather and make sense of  data in order to describe…. </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118128" y="-67793"/>
            <a:ext cx="3916908" cy="707886"/>
          </a:xfrm>
          <a:prstGeom prst="rect">
            <a:avLst/>
          </a:prstGeom>
          <a:noFill/>
        </p:spPr>
        <p:txBody>
          <a:bodyPr wrap="none" rtlCol="0">
            <a:spAutoFit/>
          </a:bodyPr>
          <a:lstStyle/>
          <a:p>
            <a:r>
              <a:rPr lang="en-US" sz="4000" dirty="0" smtClean="0">
                <a:solidFill>
                  <a:srgbClr val="FFFF00"/>
                </a:solidFill>
              </a:rPr>
              <a:t>Eight cups cooling</a:t>
            </a:r>
            <a:endParaRPr lang="en-US" sz="4000" dirty="0">
              <a:solidFill>
                <a:srgbClr val="FFFF00"/>
              </a:solidFill>
            </a:endParaRPr>
          </a:p>
        </p:txBody>
      </p:sp>
      <p:pic>
        <p:nvPicPr>
          <p:cNvPr id="6" name="Picture 5"/>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3541" y="677340"/>
            <a:ext cx="9144000" cy="6263259"/>
          </a:xfrm>
          <a:prstGeom prst="rect">
            <a:avLst/>
          </a:prstGeom>
        </p:spPr>
      </p:pic>
      <p:sp>
        <p:nvSpPr>
          <p:cNvPr id="2" name="TextBox 1"/>
          <p:cNvSpPr txBox="1"/>
          <p:nvPr/>
        </p:nvSpPr>
        <p:spPr>
          <a:xfrm rot="21290556">
            <a:off x="4404551" y="1843700"/>
            <a:ext cx="3874040" cy="369332"/>
          </a:xfrm>
          <a:prstGeom prst="rect">
            <a:avLst/>
          </a:prstGeom>
        </p:spPr>
        <p:style>
          <a:lnRef idx="1">
            <a:schemeClr val="accent6"/>
          </a:lnRef>
          <a:fillRef idx="3">
            <a:schemeClr val="accent6"/>
          </a:fillRef>
          <a:effectRef idx="2">
            <a:schemeClr val="accent6"/>
          </a:effectRef>
          <a:fontRef idx="minor">
            <a:schemeClr val="lt1"/>
          </a:fontRef>
        </p:style>
        <p:txBody>
          <a:bodyPr wrap="none" rtlCol="0">
            <a:spAutoFit/>
          </a:bodyPr>
          <a:lstStyle/>
          <a:p>
            <a:r>
              <a:rPr lang="en-US" dirty="0" smtClean="0"/>
              <a:t>What if I used a glass instead of a mug?</a:t>
            </a:r>
            <a:endParaRPr lang="en-US" dirty="0"/>
          </a:p>
        </p:txBody>
      </p:sp>
      <p:sp>
        <p:nvSpPr>
          <p:cNvPr id="4" name="Rectangle 3"/>
          <p:cNvSpPr/>
          <p:nvPr/>
        </p:nvSpPr>
        <p:spPr>
          <a:xfrm>
            <a:off x="924025" y="1208660"/>
            <a:ext cx="3543740"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2400" dirty="0" smtClean="0"/>
              <a:t>Which cup cools fastest?  </a:t>
            </a:r>
            <a:endParaRPr lang="en-US" sz="2400" dirty="0"/>
          </a:p>
        </p:txBody>
      </p:sp>
      <p:sp>
        <p:nvSpPr>
          <p:cNvPr id="8" name="Rectangle 7"/>
          <p:cNvSpPr/>
          <p:nvPr/>
        </p:nvSpPr>
        <p:spPr>
          <a:xfrm rot="19775484">
            <a:off x="2861822" y="2423949"/>
            <a:ext cx="5764018"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sz="2400" dirty="0" smtClean="0"/>
              <a:t>Why does the metal travel cup work so well?  </a:t>
            </a:r>
            <a:endParaRPr lang="en-US" sz="2400" dirty="0"/>
          </a:p>
        </p:txBody>
      </p:sp>
      <p:sp>
        <p:nvSpPr>
          <p:cNvPr id="7" name="Rectangle 6"/>
          <p:cNvSpPr/>
          <p:nvPr/>
        </p:nvSpPr>
        <p:spPr>
          <a:xfrm>
            <a:off x="346346" y="3033214"/>
            <a:ext cx="6248826" cy="461665"/>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en-US" sz="2400" dirty="0" smtClean="0"/>
              <a:t>Would a </a:t>
            </a:r>
            <a:r>
              <a:rPr lang="en-US" sz="2400" dirty="0" err="1" smtClean="0"/>
              <a:t>grande</a:t>
            </a:r>
            <a:r>
              <a:rPr lang="en-US" sz="2400" dirty="0" smtClean="0"/>
              <a:t> cool at the same rate as a </a:t>
            </a:r>
            <a:r>
              <a:rPr lang="en-US" sz="2400" dirty="0" err="1" smtClean="0"/>
              <a:t>venti</a:t>
            </a:r>
            <a:r>
              <a:rPr lang="en-US" sz="2400" dirty="0" smtClean="0"/>
              <a:t>? </a:t>
            </a:r>
            <a:endParaRPr lang="en-US" sz="2400" dirty="0"/>
          </a:p>
        </p:txBody>
      </p:sp>
      <p:sp>
        <p:nvSpPr>
          <p:cNvPr id="10" name="Rectangle 9"/>
          <p:cNvSpPr/>
          <p:nvPr/>
        </p:nvSpPr>
        <p:spPr>
          <a:xfrm rot="1637421">
            <a:off x="4321140" y="4779251"/>
            <a:ext cx="4536368" cy="461665"/>
          </a:xfrm>
          <a:prstGeom prst="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r>
              <a:rPr lang="en-US" sz="2400" dirty="0" smtClean="0">
                <a:solidFill>
                  <a:srgbClr val="000000"/>
                </a:solidFill>
              </a:rPr>
              <a:t>Why is the cup warmer so useless?  </a:t>
            </a:r>
            <a:endParaRPr lang="en-US" sz="2400" dirty="0">
              <a:solidFill>
                <a:srgbClr val="000000"/>
              </a:solidFill>
            </a:endParaRPr>
          </a:p>
        </p:txBody>
      </p:sp>
      <p:sp>
        <p:nvSpPr>
          <p:cNvPr id="12" name="TextBox 11"/>
          <p:cNvSpPr txBox="1"/>
          <p:nvPr/>
        </p:nvSpPr>
        <p:spPr>
          <a:xfrm rot="575697">
            <a:off x="6424760" y="2849626"/>
            <a:ext cx="2408532" cy="1200328"/>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dirty="0" smtClean="0"/>
              <a:t>Why are the </a:t>
            </a:r>
          </a:p>
          <a:p>
            <a:r>
              <a:rPr lang="en-US" sz="2400" dirty="0" smtClean="0"/>
              <a:t>curves … curved? </a:t>
            </a:r>
          </a:p>
          <a:p>
            <a:r>
              <a:rPr lang="en-US" sz="2400" dirty="0" smtClean="0"/>
              <a:t>Why not straight?  </a:t>
            </a:r>
            <a:endParaRPr lang="en-US" sz="2400" dirty="0"/>
          </a:p>
        </p:txBody>
      </p:sp>
      <p:sp>
        <p:nvSpPr>
          <p:cNvPr id="11" name="Rectangle 10"/>
          <p:cNvSpPr/>
          <p:nvPr/>
        </p:nvSpPr>
        <p:spPr>
          <a:xfrm rot="20738080">
            <a:off x="305281" y="4172375"/>
            <a:ext cx="6290153" cy="46166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sz="2400" dirty="0" smtClean="0"/>
              <a:t>What if we did this with cold drinks warming up?  </a:t>
            </a:r>
            <a:endParaRPr lang="en-US" sz="2400" dirty="0"/>
          </a:p>
        </p:txBody>
      </p:sp>
      <p:sp>
        <p:nvSpPr>
          <p:cNvPr id="9" name="Rectangle 8"/>
          <p:cNvSpPr/>
          <p:nvPr/>
        </p:nvSpPr>
        <p:spPr>
          <a:xfrm rot="825979">
            <a:off x="1546255" y="5494957"/>
            <a:ext cx="4572000" cy="830997"/>
          </a:xfrm>
          <a:prstGeom prst="rect">
            <a:avLst/>
          </a:prstGeom>
        </p:spPr>
        <p:style>
          <a:lnRef idx="1">
            <a:schemeClr val="accent3"/>
          </a:lnRef>
          <a:fillRef idx="3">
            <a:schemeClr val="accent3"/>
          </a:fillRef>
          <a:effectRef idx="2">
            <a:schemeClr val="accent3"/>
          </a:effectRef>
          <a:fontRef idx="minor">
            <a:schemeClr val="lt1"/>
          </a:fontRef>
        </p:style>
        <p:txBody>
          <a:bodyPr>
            <a:spAutoFit/>
          </a:bodyPr>
          <a:lstStyle/>
          <a:p>
            <a:r>
              <a:rPr lang="en-US" sz="2400" dirty="0" smtClean="0">
                <a:solidFill>
                  <a:srgbClr val="000000"/>
                </a:solidFill>
              </a:rPr>
              <a:t>Salt makes ice melt.  Does sugar make coffee stay hot longer? </a:t>
            </a:r>
            <a:r>
              <a:rPr lang="en-US" sz="2400" dirty="0" err="1" smtClean="0">
                <a:solidFill>
                  <a:srgbClr val="000000"/>
                </a:solidFill>
                <a:sym typeface="Wingdings"/>
              </a:rPr>
              <a:t></a:t>
            </a:r>
            <a:r>
              <a:rPr lang="en-US" sz="2400" dirty="0" smtClean="0">
                <a:solidFill>
                  <a:srgbClr val="000000"/>
                </a:solidFill>
              </a:rPr>
              <a:t> </a:t>
            </a:r>
            <a:endParaRPr lang="en-US" sz="24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1"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8" grpId="0" animBg="1"/>
      <p:bldP spid="7" grpId="0" animBg="1"/>
      <p:bldP spid="10" grpId="0" animBg="1"/>
      <p:bldP spid="12" grpId="0" animBg="1"/>
      <p:bldP spid="12" grpId="1" animBg="1"/>
      <p:bldP spid="11" grpId="0" animBg="1"/>
      <p:bldP spid="9"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 name="Rectangle 19"/>
          <p:cNvSpPr/>
          <p:nvPr/>
        </p:nvSpPr>
        <p:spPr>
          <a:xfrm>
            <a:off x="228600" y="3322732"/>
            <a:ext cx="4038600" cy="1444764"/>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4800600" y="5806789"/>
            <a:ext cx="4114799" cy="923330"/>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3940" y="94671"/>
            <a:ext cx="8621944" cy="998744"/>
          </a:xfrm>
        </p:spPr>
        <p:txBody>
          <a:bodyPr>
            <a:noAutofit/>
          </a:bodyPr>
          <a:lstStyle/>
          <a:p>
            <a:pPr algn="l">
              <a:lnSpc>
                <a:spcPts val="3620"/>
              </a:lnSpc>
            </a:pP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According to our newest standards, students will …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CCSSm</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NGSS</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
        <p:nvSpPr>
          <p:cNvPr id="15" name="Rectangle 14"/>
          <p:cNvSpPr/>
          <p:nvPr/>
        </p:nvSpPr>
        <p:spPr>
          <a:xfrm>
            <a:off x="341069" y="2953400"/>
            <a:ext cx="3818181" cy="369332"/>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a:spAutoFit/>
          </a:bodyPr>
          <a:lstStyle/>
          <a:p>
            <a:r>
              <a:rPr lang="en-US" dirty="0"/>
              <a:t>Represent and interpret </a:t>
            </a:r>
            <a:r>
              <a:rPr lang="en-US" dirty="0" smtClean="0"/>
              <a:t>data;</a:t>
            </a:r>
            <a:endParaRPr lang="en-US" dirty="0"/>
          </a:p>
        </p:txBody>
      </p:sp>
      <p:sp>
        <p:nvSpPr>
          <p:cNvPr id="16" name="TextBox 15"/>
          <p:cNvSpPr txBox="1"/>
          <p:nvPr/>
        </p:nvSpPr>
        <p:spPr>
          <a:xfrm>
            <a:off x="341071" y="1141040"/>
            <a:ext cx="3818180" cy="369332"/>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wrap="square" rtlCol="0">
            <a:spAutoFit/>
          </a:bodyPr>
          <a:lstStyle/>
          <a:p>
            <a:r>
              <a:rPr lang="en-US" dirty="0"/>
              <a:t>Analyze patterns and </a:t>
            </a:r>
            <a:r>
              <a:rPr lang="en-US" dirty="0" smtClean="0"/>
              <a:t>relationships; </a:t>
            </a:r>
            <a:endParaRPr lang="en-US" dirty="0"/>
          </a:p>
        </p:txBody>
      </p:sp>
      <p:sp>
        <p:nvSpPr>
          <p:cNvPr id="17" name="TextBox 16"/>
          <p:cNvSpPr txBox="1"/>
          <p:nvPr/>
        </p:nvSpPr>
        <p:spPr>
          <a:xfrm>
            <a:off x="341070" y="4767496"/>
            <a:ext cx="3818181" cy="923330"/>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a:t>Understand ratio concepts and use </a:t>
            </a:r>
            <a:endParaRPr lang="en-US" dirty="0" smtClean="0"/>
          </a:p>
          <a:p>
            <a:r>
              <a:rPr lang="en-US" dirty="0" smtClean="0"/>
              <a:t>ratio </a:t>
            </a:r>
            <a:r>
              <a:rPr lang="en-US" dirty="0"/>
              <a:t>reasoning to solve </a:t>
            </a:r>
            <a:r>
              <a:rPr lang="en-US" dirty="0" smtClean="0"/>
              <a:t>problems;  </a:t>
            </a:r>
            <a:endParaRPr lang="en-US" b="1" dirty="0"/>
          </a:p>
          <a:p>
            <a:endParaRPr lang="en-US" dirty="0"/>
          </a:p>
        </p:txBody>
      </p:sp>
      <p:sp>
        <p:nvSpPr>
          <p:cNvPr id="18" name="TextBox 17"/>
          <p:cNvSpPr txBox="1"/>
          <p:nvPr/>
        </p:nvSpPr>
        <p:spPr>
          <a:xfrm>
            <a:off x="341071" y="3447454"/>
            <a:ext cx="3818179" cy="1200329"/>
          </a:xfrm>
          <a:prstGeom prst="rect">
            <a:avLst/>
          </a:prstGeom>
          <a:solidFill>
            <a:schemeClr val="accent1">
              <a:lumMod val="75000"/>
            </a:schemeClr>
          </a:solidFill>
          <a:effectLst>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a:t>Represent and analyze quantitative relationships</a:t>
            </a:r>
            <a:r>
              <a:rPr lang="en-US" dirty="0" smtClean="0"/>
              <a:t> between </a:t>
            </a:r>
            <a:r>
              <a:rPr lang="en-US" dirty="0"/>
              <a:t>dependent and independent </a:t>
            </a:r>
            <a:r>
              <a:rPr lang="en-US" dirty="0" smtClean="0"/>
              <a:t>variables;</a:t>
            </a:r>
          </a:p>
          <a:p>
            <a:endParaRPr lang="en-US" dirty="0"/>
          </a:p>
        </p:txBody>
      </p:sp>
      <p:sp>
        <p:nvSpPr>
          <p:cNvPr id="22" name="TextBox 21"/>
          <p:cNvSpPr txBox="1"/>
          <p:nvPr/>
        </p:nvSpPr>
        <p:spPr>
          <a:xfrm>
            <a:off x="341071" y="1641946"/>
            <a:ext cx="3818180" cy="1200329"/>
          </a:xfrm>
          <a:prstGeom prst="rect">
            <a:avLst/>
          </a:prstGeom>
          <a:solidFill>
            <a:schemeClr val="tx2">
              <a:lumMod val="60000"/>
              <a:lumOff val="4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dirty="0"/>
              <a:t>Understand the connections </a:t>
            </a:r>
            <a:endParaRPr lang="en-US" dirty="0" smtClean="0"/>
          </a:p>
          <a:p>
            <a:r>
              <a:rPr lang="en-US" dirty="0" smtClean="0"/>
              <a:t>between proportional </a:t>
            </a:r>
            <a:r>
              <a:rPr lang="en-US" dirty="0"/>
              <a:t>relationships, </a:t>
            </a:r>
            <a:endParaRPr lang="en-US" dirty="0" smtClean="0"/>
          </a:p>
          <a:p>
            <a:r>
              <a:rPr lang="en-US" dirty="0" smtClean="0"/>
              <a:t>lines</a:t>
            </a:r>
            <a:r>
              <a:rPr lang="en-US" dirty="0"/>
              <a:t>, </a:t>
            </a:r>
            <a:r>
              <a:rPr lang="en-US" dirty="0" smtClean="0"/>
              <a:t>and linear equations;</a:t>
            </a:r>
          </a:p>
          <a:p>
            <a:endParaRPr lang="en-US" dirty="0"/>
          </a:p>
        </p:txBody>
      </p:sp>
      <p:sp>
        <p:nvSpPr>
          <p:cNvPr id="23" name="TextBox 22"/>
          <p:cNvSpPr txBox="1"/>
          <p:nvPr/>
        </p:nvSpPr>
        <p:spPr>
          <a:xfrm>
            <a:off x="341071" y="5806789"/>
            <a:ext cx="3818179" cy="923330"/>
          </a:xfrm>
          <a:prstGeom prst="rect">
            <a:avLst/>
          </a:prstGeom>
          <a:solidFill>
            <a:srgbClr val="FF0000"/>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a:t>Use functions to model </a:t>
            </a:r>
            <a:r>
              <a:rPr lang="en-US" dirty="0" smtClean="0"/>
              <a:t>relationships between quantities.  </a:t>
            </a:r>
            <a:endParaRPr lang="en-US" b="1" dirty="0"/>
          </a:p>
          <a:p>
            <a:endParaRPr lang="en-US" dirty="0"/>
          </a:p>
        </p:txBody>
      </p:sp>
      <p:sp>
        <p:nvSpPr>
          <p:cNvPr id="29" name="TextBox 28"/>
          <p:cNvSpPr txBox="1"/>
          <p:nvPr/>
        </p:nvSpPr>
        <p:spPr>
          <a:xfrm>
            <a:off x="4913069" y="1180281"/>
            <a:ext cx="3872815" cy="923330"/>
          </a:xfrm>
          <a:prstGeom prst="rect">
            <a:avLst/>
          </a:prstGeom>
          <a:solidFill>
            <a:srgbClr val="3366FF"/>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Construct and present arguments using evidence to support the claim that .…</a:t>
            </a:r>
          </a:p>
          <a:p>
            <a:endParaRPr lang="en-US" dirty="0"/>
          </a:p>
        </p:txBody>
      </p:sp>
      <p:sp>
        <p:nvSpPr>
          <p:cNvPr id="32" name="TextBox 31"/>
          <p:cNvSpPr txBox="1"/>
          <p:nvPr/>
        </p:nvSpPr>
        <p:spPr>
          <a:xfrm>
            <a:off x="4913069" y="2240136"/>
            <a:ext cx="3872815" cy="646331"/>
          </a:xfrm>
          <a:prstGeom prst="rect">
            <a:avLst/>
          </a:prstGeom>
          <a:solidFill>
            <a:srgbClr val="660066"/>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Plan an investigation to provide evidence that ….</a:t>
            </a:r>
            <a:endParaRPr lang="en-US" dirty="0"/>
          </a:p>
        </p:txBody>
      </p:sp>
      <p:sp>
        <p:nvSpPr>
          <p:cNvPr id="33" name="TextBox 32"/>
          <p:cNvSpPr txBox="1"/>
          <p:nvPr/>
        </p:nvSpPr>
        <p:spPr>
          <a:xfrm>
            <a:off x="4913069" y="3034704"/>
            <a:ext cx="3872815" cy="1200329"/>
          </a:xfrm>
          <a:prstGeom prst="rect">
            <a:avLst/>
          </a:prstGeom>
          <a:solidFill>
            <a:srgbClr val="008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Conduct an investigation and evaluate the experimental design to provide evidence that ….</a:t>
            </a:r>
          </a:p>
          <a:p>
            <a:endParaRPr lang="en-US" dirty="0"/>
          </a:p>
        </p:txBody>
      </p:sp>
      <p:sp>
        <p:nvSpPr>
          <p:cNvPr id="35" name="TextBox 34"/>
          <p:cNvSpPr txBox="1"/>
          <p:nvPr/>
        </p:nvSpPr>
        <p:spPr>
          <a:xfrm>
            <a:off x="4913069" y="4372242"/>
            <a:ext cx="3872815" cy="646331"/>
          </a:xfrm>
          <a:prstGeom prst="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Develop a model that predicts and describes …. </a:t>
            </a:r>
            <a:endParaRPr lang="en-US" dirty="0"/>
          </a:p>
        </p:txBody>
      </p:sp>
      <p:sp>
        <p:nvSpPr>
          <p:cNvPr id="36" name="TextBox 35"/>
          <p:cNvSpPr txBox="1"/>
          <p:nvPr/>
        </p:nvSpPr>
        <p:spPr>
          <a:xfrm>
            <a:off x="4913069" y="5144583"/>
            <a:ext cx="3872815" cy="646331"/>
          </a:xfrm>
          <a:prstGeom prst="rect">
            <a:avLst/>
          </a:prstGeom>
          <a:solidFill>
            <a:schemeClr val="tx1"/>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Ask questions about data to determine the factors that …. </a:t>
            </a:r>
            <a:endParaRPr lang="en-US" dirty="0"/>
          </a:p>
        </p:txBody>
      </p:sp>
      <p:sp>
        <p:nvSpPr>
          <p:cNvPr id="37" name="TextBox 36"/>
          <p:cNvSpPr txBox="1"/>
          <p:nvPr/>
        </p:nvSpPr>
        <p:spPr>
          <a:xfrm>
            <a:off x="4913069" y="5932799"/>
            <a:ext cx="3872815" cy="646331"/>
          </a:xfrm>
          <a:prstGeom prst="rect">
            <a:avLst/>
          </a:prstGeom>
          <a:solidFill>
            <a:srgbClr val="FF66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dirty="0" smtClean="0"/>
              <a:t>Gather and make sense of  data in order to describe….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680" y="274638"/>
            <a:ext cx="6373142" cy="1143000"/>
          </a:xfrm>
        </p:spPr>
        <p:txBody>
          <a:bodyPr/>
          <a:lstStyle/>
          <a:p>
            <a:r>
              <a:rPr lang="en-US" dirty="0" smtClean="0"/>
              <a:t>What have we here? </a:t>
            </a:r>
            <a:endParaRPr lang="en-US" dirty="0"/>
          </a:p>
        </p:txBody>
      </p:sp>
      <p:pic>
        <p:nvPicPr>
          <p:cNvPr id="5" name="Picture 4" descr="Screen shot 2013-10-23 at 12.13.43 PM.png"/>
          <p:cNvPicPr>
            <a:picLocks noChangeAspect="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0" y="1417638"/>
            <a:ext cx="9144000" cy="5231558"/>
          </a:xfrm>
          <a:prstGeom prst="rect">
            <a:avLst/>
          </a:prstGeom>
        </p:spPr>
      </p:pic>
      <p:sp>
        <p:nvSpPr>
          <p:cNvPr id="8" name="Oval 7">
            <a:hlinkClick r:id="rId4" action="ppaction://hlinkfile"/>
          </p:cNvPr>
          <p:cNvSpPr/>
          <p:nvPr/>
        </p:nvSpPr>
        <p:spPr>
          <a:xfrm>
            <a:off x="6657182" y="274639"/>
            <a:ext cx="759755" cy="7597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hlinkClick r:id="rId5" action="ppaction://hlinkfile"/>
          </p:cNvPr>
          <p:cNvSpPr/>
          <p:nvPr/>
        </p:nvSpPr>
        <p:spPr>
          <a:xfrm>
            <a:off x="7820977" y="274639"/>
            <a:ext cx="759755" cy="75975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Block Arc 10">
            <a:hlinkClick r:id="rId6" action="ppaction://hlinkfile"/>
          </p:cNvPr>
          <p:cNvSpPr/>
          <p:nvPr/>
        </p:nvSpPr>
        <p:spPr>
          <a:xfrm rot="10800000">
            <a:off x="6676422" y="693609"/>
            <a:ext cx="1923550" cy="1024690"/>
          </a:xfrm>
          <a:prstGeom prst="blockArc">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3453573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Vernier’s</a:t>
            </a:r>
            <a:r>
              <a:rPr lang="en-US" dirty="0" smtClean="0"/>
              <a:t> light sensor</a:t>
            </a:r>
            <a:endParaRPr lang="en-US" dirty="0"/>
          </a:p>
        </p:txBody>
      </p:sp>
      <p:pic>
        <p:nvPicPr>
          <p:cNvPr id="5" name="Picture 4"/>
          <p:cNvPicPr>
            <a:picLocks noChangeAspect="1"/>
          </p:cNvPicPr>
          <p:nvPr/>
        </p:nvPicPr>
        <p:blipFill>
          <a:blip r:embed="rId3"/>
          <a:stretch>
            <a:fillRect/>
          </a:stretch>
        </p:blipFill>
        <p:spPr>
          <a:xfrm>
            <a:off x="6705600" y="76200"/>
            <a:ext cx="2273903" cy="11878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 name="Group 2"/>
          <p:cNvGrpSpPr/>
          <p:nvPr/>
        </p:nvGrpSpPr>
        <p:grpSpPr>
          <a:xfrm>
            <a:off x="0" y="1497130"/>
            <a:ext cx="9144000" cy="5360870"/>
            <a:chOff x="0" y="1497130"/>
            <a:chExt cx="9144000" cy="5360870"/>
          </a:xfrm>
        </p:grpSpPr>
        <p:pic>
          <p:nvPicPr>
            <p:cNvPr id="4" name="Picture 3" descr="Macintosh HD:Users:mroddy:Desktop:Screen shot 2012-03-21 at 12.10.21 PM.png"/>
            <p:cNvPicPr/>
            <p:nvPr/>
          </p:nvPicPr>
          <p:blipFill>
            <a:blip r:embed="rId4">
              <a:extLst>
                <a:ext uri="{BEBA8EAE-BF5A-486C-A8C5-ECC9F3942E4B}">
                  <a14:imgProp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14:imgLayer r:embed="rId5">
                      <a14:imgEffect>
                        <a14:brightnessContrast bright="-20000" contrast="50000"/>
                      </a14:imgEffect>
                    </a14:imgLayer>
                  </a14:imgProps>
                </a:ex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0" y="1497130"/>
              <a:ext cx="9144000" cy="5360870"/>
            </a:xfrm>
            <a:prstGeom prst="rect">
              <a:avLst/>
            </a:prstGeom>
            <a:noFill/>
            <a:ln>
              <a:noFill/>
            </a:ln>
            <a:extLst>
              <a:ext uri="{FAA26D3D-D897-4be2-8F04-BA451C77F1D7}">
                <ma14:placeholderFlag xmlns:mc="http://schemas.openxmlformats.org/markup-compatibility/2006" xmlns:mv="urn:schemas-microsoft-com:mac:vml" xmlns:ma14="http://schemas.microsoft.com/office/mac/drawingml/2011/main" xmlns:p="http://schemas.openxmlformats.org/presentationml/2006/main" xmlns:r="http://schemas.openxmlformats.org/officeDocument/2006/relationships" xmlns:a="http://schemas.openxmlformats.org/drawingml/2006/main" xmlns=""/>
              </a:ext>
            </a:extLst>
          </p:spPr>
        </p:pic>
        <p:sp>
          <p:nvSpPr>
            <p:cNvPr id="26627" name="Text Box 3"/>
            <p:cNvSpPr txBox="1">
              <a:spLocks noChangeArrowheads="1"/>
            </p:cNvSpPr>
            <p:nvPr/>
          </p:nvSpPr>
          <p:spPr bwMode="auto">
            <a:xfrm>
              <a:off x="1289538" y="6429375"/>
              <a:ext cx="7689964" cy="30777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dirty="0">
                  <a:ln>
                    <a:noFill/>
                  </a:ln>
                  <a:solidFill>
                    <a:srgbClr val="4F81BD"/>
                  </a:solidFill>
                  <a:effectLst/>
                  <a:latin typeface="Cambria" charset="0"/>
                  <a:ea typeface="Cambria" charset="0"/>
                </a:rPr>
                <a:t>                   S        </a:t>
              </a:r>
              <a:r>
                <a:rPr kumimoji="0" lang="en-US" sz="1000" b="1" i="0" u="none" strike="noStrike" cap="none" normalizeH="0" baseline="0" dirty="0" smtClean="0">
                  <a:ln>
                    <a:noFill/>
                  </a:ln>
                  <a:solidFill>
                    <a:srgbClr val="4F81BD"/>
                  </a:solidFill>
                  <a:effectLst/>
                  <a:latin typeface="Cambria" charset="0"/>
                  <a:ea typeface="Cambria" charset="0"/>
                </a:rPr>
                <a:t>                                              </a:t>
              </a:r>
              <a:r>
                <a:rPr kumimoji="0" lang="en-US" sz="1000" b="1" i="0" u="none" strike="noStrike" cap="none" normalizeH="0" baseline="0" dirty="0">
                  <a:ln>
                    <a:noFill/>
                  </a:ln>
                  <a:solidFill>
                    <a:srgbClr val="4F81BD"/>
                  </a:solidFill>
                  <a:effectLst/>
                  <a:latin typeface="Cambria" charset="0"/>
                  <a:ea typeface="Cambria" charset="0"/>
                </a:rPr>
                <a:t>W        </a:t>
              </a:r>
              <a:r>
                <a:rPr kumimoji="0" lang="en-US" sz="1000" b="1" i="0" u="none" strike="noStrike" cap="none" normalizeH="0" baseline="0" dirty="0" smtClean="0">
                  <a:ln>
                    <a:noFill/>
                  </a:ln>
                  <a:solidFill>
                    <a:srgbClr val="4F81BD"/>
                  </a:solidFill>
                  <a:effectLst/>
                  <a:latin typeface="Cambria" charset="0"/>
                  <a:ea typeface="Cambria" charset="0"/>
                </a:rPr>
                <a:t>                                              </a:t>
              </a:r>
              <a:r>
                <a:rPr kumimoji="0" lang="en-US" sz="1000" b="1" i="0" u="none" strike="noStrike" cap="none" normalizeH="0" baseline="0" dirty="0">
                  <a:ln>
                    <a:noFill/>
                  </a:ln>
                  <a:solidFill>
                    <a:srgbClr val="4F81BD"/>
                  </a:solidFill>
                  <a:effectLst/>
                  <a:latin typeface="Cambria" charset="0"/>
                  <a:ea typeface="Cambria" charset="0"/>
                </a:rPr>
                <a:t>N         </a:t>
              </a:r>
              <a:r>
                <a:rPr kumimoji="0" lang="en-US" sz="1000" b="1" i="0" u="none" strike="noStrike" cap="none" normalizeH="0" baseline="0" dirty="0" smtClean="0">
                  <a:ln>
                    <a:noFill/>
                  </a:ln>
                  <a:solidFill>
                    <a:srgbClr val="4F81BD"/>
                  </a:solidFill>
                  <a:effectLst/>
                  <a:latin typeface="Cambria" charset="0"/>
                  <a:ea typeface="Cambria" charset="0"/>
                </a:rPr>
                <a:t>                                               </a:t>
              </a:r>
              <a:r>
                <a:rPr kumimoji="0" lang="en-US" sz="1000" b="1" i="0" u="none" strike="noStrike" cap="none" normalizeH="0" baseline="0" dirty="0">
                  <a:ln>
                    <a:noFill/>
                  </a:ln>
                  <a:solidFill>
                    <a:srgbClr val="4F81BD"/>
                  </a:solidFill>
                  <a:effectLst/>
                  <a:latin typeface="Cambria" charset="0"/>
                  <a:ea typeface="Cambria" charset="0"/>
                </a:rPr>
                <a:t>E </a:t>
              </a:r>
              <a:r>
                <a:rPr kumimoji="0" lang="en-US" sz="1000" b="1" i="0" u="none" strike="noStrike" cap="none" normalizeH="0" baseline="0" dirty="0" smtClean="0">
                  <a:ln>
                    <a:noFill/>
                  </a:ln>
                  <a:solidFill>
                    <a:srgbClr val="4F81BD"/>
                  </a:solidFill>
                  <a:effectLst/>
                  <a:latin typeface="Cambria" charset="0"/>
                  <a:ea typeface="Cambria" charset="0"/>
                </a:rPr>
                <a:t>                                                        </a:t>
              </a:r>
              <a:r>
                <a:rPr kumimoji="0" lang="en-US" sz="1000" b="1" i="0" u="none" strike="noStrike" cap="none" normalizeH="0" baseline="0" dirty="0">
                  <a:ln>
                    <a:noFill/>
                  </a:ln>
                  <a:solidFill>
                    <a:srgbClr val="4F81BD"/>
                  </a:solidFill>
                  <a:effectLst/>
                  <a:latin typeface="Cambria" charset="0"/>
                  <a:ea typeface="Cambria" charset="0"/>
                </a:rPr>
                <a:t>S </a:t>
              </a:r>
              <a:br>
                <a:rPr kumimoji="0" lang="en-US" sz="1000" b="1" i="0" u="none" strike="noStrike" cap="none" normalizeH="0" baseline="0" dirty="0">
                  <a:ln>
                    <a:noFill/>
                  </a:ln>
                  <a:solidFill>
                    <a:srgbClr val="4F81BD"/>
                  </a:solidFill>
                  <a:effectLst/>
                  <a:latin typeface="Cambria" charset="0"/>
                  <a:ea typeface="Cambria" charset="0"/>
                </a:rPr>
              </a:br>
              <a:r>
                <a:rPr kumimoji="0" lang="en-US" sz="1000" b="1" i="0" u="none" strike="noStrike" cap="none" normalizeH="0" baseline="0" dirty="0">
                  <a:ln>
                    <a:noFill/>
                  </a:ln>
                  <a:solidFill>
                    <a:srgbClr val="4F81BD"/>
                  </a:solidFill>
                  <a:effectLst/>
                  <a:latin typeface="Cambria" charset="0"/>
                  <a:ea typeface="Cambria" charset="0"/>
                </a:rPr>
                <a:t>Figure 1 - Twenty second swing around my office.  </a:t>
              </a:r>
              <a:r>
                <a:rPr kumimoji="0" lang="en-US" sz="1000" b="1" i="0" u="none" strike="noStrike" cap="none" normalizeH="0" baseline="0" dirty="0" smtClean="0">
                  <a:ln>
                    <a:noFill/>
                  </a:ln>
                  <a:solidFill>
                    <a:srgbClr val="4F81BD"/>
                  </a:solidFill>
                  <a:effectLst/>
                  <a:latin typeface="Cambria" charset="0"/>
                  <a:ea typeface="Cambria" charset="0"/>
                </a:rPr>
                <a:t>    </a:t>
              </a:r>
              <a:endParaRPr kumimoji="0" lang="en-US" sz="1000" b="1" i="0" u="none" strike="noStrike" cap="none" normalizeH="0" baseline="0" dirty="0">
                <a:ln>
                  <a:noFill/>
                </a:ln>
                <a:solidFill>
                  <a:srgbClr val="4F81BD"/>
                </a:solidFill>
                <a:effectLst/>
                <a:latin typeface="Cambria" charset="0"/>
                <a:ea typeface="Cambria"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descr="Screen shot 2012-03-21 at 2.36.48 PM.png"/>
          <p:cNvPicPr>
            <a:picLocks noChangeAspect="1"/>
          </p:cNvPicPr>
          <p:nvPr/>
        </p:nvPicPr>
        <p:blipFill>
          <a:blip r:embed="rId3"/>
          <a:stretch>
            <a:fillRect/>
          </a:stretch>
        </p:blipFill>
        <p:spPr>
          <a:xfrm>
            <a:off x="0" y="224774"/>
            <a:ext cx="9144000" cy="6223786"/>
          </a:xfrm>
          <a:prstGeom prst="rect">
            <a:avLst/>
          </a:prstGeom>
        </p:spPr>
      </p:pic>
      <p:sp>
        <p:nvSpPr>
          <p:cNvPr id="8" name="TextBox 7"/>
          <p:cNvSpPr txBox="1"/>
          <p:nvPr/>
        </p:nvSpPr>
        <p:spPr>
          <a:xfrm>
            <a:off x="1314197" y="6448560"/>
            <a:ext cx="7829804" cy="369332"/>
          </a:xfrm>
          <a:prstGeom prst="rect">
            <a:avLst/>
          </a:prstGeom>
          <a:noFill/>
        </p:spPr>
        <p:txBody>
          <a:bodyPr wrap="square" rtlCol="0">
            <a:spAutoFit/>
          </a:bodyPr>
          <a:lstStyle/>
          <a:p>
            <a:r>
              <a:rPr lang="en-US" dirty="0" smtClean="0"/>
              <a:t>  Saturday                Sunday                 Monday                   Tuesday             Wednesday</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181300" y="6024520"/>
            <a:ext cx="7001549" cy="369332"/>
          </a:xfrm>
          <a:prstGeom prst="rect">
            <a:avLst/>
          </a:prstGeom>
          <a:noFill/>
        </p:spPr>
        <p:txBody>
          <a:bodyPr wrap="none" rtlCol="0">
            <a:spAutoFit/>
          </a:bodyPr>
          <a:lstStyle/>
          <a:p>
            <a:r>
              <a:rPr lang="en-US" dirty="0" smtClean="0">
                <a:hlinkClick r:id="rId3"/>
              </a:rPr>
              <a:t>http://www-k12.atmos.washington.edu/k12/grayskies/nw_weather.html</a:t>
            </a:r>
            <a:r>
              <a:rPr lang="en-US" dirty="0" smtClean="0"/>
              <a:t> </a:t>
            </a:r>
            <a:endParaRPr lang="en-US" dirty="0"/>
          </a:p>
        </p:txBody>
      </p:sp>
      <p:pic>
        <p:nvPicPr>
          <p:cNvPr id="4" name="Picture 3" descr="Screen Shot 2013-10-22 at 10.19.02 PM.png"/>
          <p:cNvPicPr>
            <a:picLocks noChangeAspect="1"/>
          </p:cNvPicPr>
          <p:nvPr/>
        </p:nvPicPr>
        <p:blipFill>
          <a:blip r:embed="rId4"/>
          <a:stretch>
            <a:fillRect/>
          </a:stretch>
        </p:blipFill>
        <p:spPr>
          <a:xfrm>
            <a:off x="0" y="581591"/>
            <a:ext cx="9144000" cy="5037413"/>
          </a:xfrm>
          <a:prstGeom prst="rect">
            <a:avLst/>
          </a:prstGeom>
          <a:effectLst>
            <a:outerShdw blurRad="76200" dist="762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rot="16200000">
            <a:off x="6732232" y="4304556"/>
            <a:ext cx="3972637" cy="523220"/>
          </a:xfrm>
          <a:prstGeom prst="rect">
            <a:avLst/>
          </a:prstGeom>
          <a:noFill/>
        </p:spPr>
        <p:txBody>
          <a:bodyPr wrap="none" rtlCol="0">
            <a:spAutoFit/>
          </a:bodyPr>
          <a:lstStyle/>
          <a:p>
            <a:r>
              <a:rPr lang="en-US" sz="2800" dirty="0">
                <a:hlinkClick r:id="rId3"/>
              </a:rPr>
              <a:t>http://</a:t>
            </a:r>
            <a:r>
              <a:rPr lang="en-US" sz="2800" dirty="0" smtClean="0">
                <a:hlinkClick r:id="rId3"/>
              </a:rPr>
              <a:t>weatherspark.com</a:t>
            </a:r>
            <a:r>
              <a:rPr lang="en-US" sz="2800" dirty="0" smtClean="0"/>
              <a:t> </a:t>
            </a:r>
            <a:endParaRPr lang="en-US" sz="2800" dirty="0"/>
          </a:p>
        </p:txBody>
      </p:sp>
      <p:pic>
        <p:nvPicPr>
          <p:cNvPr id="3" name="Picture 2" descr="Screen shot 2013-10-02 at 11.27.15 AM.png"/>
          <p:cNvPicPr>
            <a:picLocks noChangeAspect="1"/>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39700" y="169329"/>
            <a:ext cx="8246235" cy="6381750"/>
          </a:xfrm>
          <a:prstGeom prst="rect">
            <a:avLst/>
          </a:prstGeom>
          <a:effectLst>
            <a:outerShdw blurRad="101600" dist="101600" dir="2700000" algn="tl" rotWithShape="0">
              <a:srgbClr val="000000">
                <a:alpha val="50000"/>
              </a:srgbClr>
            </a:outerShdw>
          </a:effec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264211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Remember Grow Beasts?</a:t>
            </a:r>
            <a:br>
              <a:rPr lang="en-US" dirty="0" smtClean="0"/>
            </a:br>
            <a:r>
              <a:rPr lang="en-US" dirty="0" smtClean="0"/>
              <a:t>How could you forget?</a:t>
            </a:r>
            <a:endParaRPr lang="en-US" dirty="0"/>
          </a:p>
        </p:txBody>
      </p:sp>
      <p:pic>
        <p:nvPicPr>
          <p:cNvPr id="4" name="Picture 3"/>
          <p:cNvPicPr>
            <a:picLocks noChangeAspect="1"/>
          </p:cNvPicPr>
          <p:nvPr/>
        </p:nvPicPr>
        <p:blipFill>
          <a:blip r:embed="rId3"/>
          <a:stretch>
            <a:fillRect/>
          </a:stretch>
        </p:blipFill>
        <p:spPr>
          <a:xfrm>
            <a:off x="2667000" y="1551739"/>
            <a:ext cx="3810000" cy="3098800"/>
          </a:xfrm>
          <a:prstGeom prst="rect">
            <a:avLst/>
          </a:prstGeom>
        </p:spPr>
      </p:pic>
      <p:sp>
        <p:nvSpPr>
          <p:cNvPr id="6" name="Rectangle 5"/>
          <p:cNvSpPr/>
          <p:nvPr/>
        </p:nvSpPr>
        <p:spPr>
          <a:xfrm>
            <a:off x="0" y="4504280"/>
            <a:ext cx="9143999" cy="646331"/>
          </a:xfrm>
          <a:prstGeom prst="rect">
            <a:avLst/>
          </a:prstGeom>
        </p:spPr>
        <p:txBody>
          <a:bodyPr wrap="square">
            <a:spAutoFit/>
          </a:bodyPr>
          <a:lstStyle/>
          <a:p>
            <a:r>
              <a:rPr lang="en-US" sz="3600" dirty="0" smtClean="0">
                <a:effectLst>
                  <a:outerShdw blurRad="38100" dist="38100" dir="2700000" algn="tl">
                    <a:srgbClr val="000000">
                      <a:alpha val="43137"/>
                    </a:srgbClr>
                  </a:outerShdw>
                </a:effectLst>
              </a:rPr>
              <a:t>Measure, record, graph, analyze, predict, repeat</a:t>
            </a:r>
            <a:endParaRPr lang="en-US"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3-04-16 at 12.42.04 PM.pn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19100" y="0"/>
            <a:ext cx="8283450" cy="6858000"/>
          </a:xfrm>
          <a:prstGeom prst="rect">
            <a:avLst/>
          </a:prstGeom>
        </p:spPr>
      </p:pic>
      <p:sp>
        <p:nvSpPr>
          <p:cNvPr id="5" name="Oval 4">
            <a:hlinkClick r:id="rId4"/>
          </p:cNvPr>
          <p:cNvSpPr/>
          <p:nvPr/>
        </p:nvSpPr>
        <p:spPr>
          <a:xfrm>
            <a:off x="6711950" y="2381250"/>
            <a:ext cx="838200" cy="787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557834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watchingb[1].jpg"/>
          <p:cNvPicPr>
            <a:picLocks noChangeAspect="1"/>
          </p:cNvPicPr>
          <p:nvPr/>
        </p:nvPicPr>
        <p:blipFill>
          <a:blip r:embed="rId3"/>
          <a:stretch>
            <a:fillRect/>
          </a:stretch>
        </p:blipFill>
        <p:spPr>
          <a:xfrm>
            <a:off x="0" y="5021200"/>
            <a:ext cx="1138240" cy="1836799"/>
          </a:xfrm>
          <a:prstGeom prst="rect">
            <a:avLst/>
          </a:prstGeom>
        </p:spPr>
      </p:pic>
      <p:pic>
        <p:nvPicPr>
          <p:cNvPr id="6" name="Picture 5" descr="IMG_1663s.jpg"/>
          <p:cNvPicPr>
            <a:picLocks noChangeAspect="1"/>
          </p:cNvPicPr>
          <p:nvPr/>
        </p:nvPicPr>
        <p:blipFill>
          <a:blip r:embed="rId4">
            <a:grayscl/>
          </a:blip>
          <a:stretch>
            <a:fillRect/>
          </a:stretch>
        </p:blipFill>
        <p:spPr>
          <a:xfrm>
            <a:off x="0" y="0"/>
            <a:ext cx="5065248" cy="33768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TreeCookie.jpg"/>
          <p:cNvPicPr/>
          <p:nvPr/>
        </p:nvPicPr>
        <p:blipFill>
          <a:blip r:embed="rId5"/>
          <a:stretch>
            <a:fillRect/>
          </a:stretch>
        </p:blipFill>
        <p:spPr>
          <a:xfrm>
            <a:off x="4411263" y="3625981"/>
            <a:ext cx="4774647" cy="32041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vol.jpg"/>
          <p:cNvPicPr>
            <a:picLocks noChangeAspect="1"/>
          </p:cNvPicPr>
          <p:nvPr/>
        </p:nvPicPr>
        <p:blipFill>
          <a:blip r:embed="rId6"/>
          <a:stretch>
            <a:fillRect/>
          </a:stretch>
        </p:blipFill>
        <p:spPr>
          <a:xfrm>
            <a:off x="4764031" y="886087"/>
            <a:ext cx="4037902" cy="24316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descr="UpOverDiagram.jpg"/>
          <p:cNvPicPr>
            <a:picLocks noChangeAspect="1"/>
          </p:cNvPicPr>
          <p:nvPr/>
        </p:nvPicPr>
        <p:blipFill>
          <a:blip r:embed="rId7"/>
          <a:stretch>
            <a:fillRect/>
          </a:stretch>
        </p:blipFill>
        <p:spPr>
          <a:xfrm>
            <a:off x="1782451" y="4814445"/>
            <a:ext cx="2650664" cy="176066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Picture 10" descr="Screen shot 2012-10-18 at 7.18.26 PM.png"/>
          <p:cNvPicPr>
            <a:picLocks noChangeAspect="1"/>
          </p:cNvPicPr>
          <p:nvPr/>
        </p:nvPicPr>
        <p:blipFill>
          <a:blip r:embed="rId8"/>
          <a:stretch>
            <a:fillRect/>
          </a:stretch>
        </p:blipFill>
        <p:spPr>
          <a:xfrm>
            <a:off x="0" y="3376833"/>
            <a:ext cx="5065248" cy="1240469"/>
          </a:xfrm>
          <a:prstGeom prst="rect">
            <a:avLst/>
          </a:prstGeom>
          <a:ln w="38100" cap="sq">
            <a:solidFill>
              <a:srgbClr val="000000"/>
            </a:solidFill>
            <a:prstDash val="solid"/>
            <a:miter lim="800000"/>
          </a:ln>
          <a:effectLst>
            <a:outerShdw blurRad="50800" dist="50800" dir="2700000" algn="tl" rotWithShape="0">
              <a:srgbClr val="000000">
                <a:alpha val="43000"/>
              </a:srgbClr>
            </a:outerShdw>
          </a:effectLst>
        </p:spPr>
      </p:pic>
      <p:sp>
        <p:nvSpPr>
          <p:cNvPr id="12" name="TextBox 11"/>
          <p:cNvSpPr txBox="1"/>
          <p:nvPr/>
        </p:nvSpPr>
        <p:spPr>
          <a:xfrm>
            <a:off x="5419214" y="91586"/>
            <a:ext cx="1426192" cy="584776"/>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3200" dirty="0" smtClean="0"/>
              <a:t>Articles</a:t>
            </a:r>
            <a:endParaRPr lang="en-US" sz="3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mtClean="0"/>
              <a:t>So …</a:t>
            </a:r>
            <a:r>
              <a:rPr lang="en-US" dirty="0" smtClean="0"/>
              <a:t>.</a:t>
            </a:r>
            <a:endParaRPr lang="en-US" dirty="0"/>
          </a:p>
        </p:txBody>
      </p:sp>
      <p:sp>
        <p:nvSpPr>
          <p:cNvPr id="3" name="Content Placeholder 2"/>
          <p:cNvSpPr>
            <a:spLocks noGrp="1"/>
          </p:cNvSpPr>
          <p:nvPr>
            <p:ph idx="1"/>
          </p:nvPr>
        </p:nvSpPr>
        <p:spPr>
          <a:xfrm>
            <a:off x="457200" y="1600200"/>
            <a:ext cx="8229600" cy="4800600"/>
          </a:xfrm>
        </p:spPr>
        <p:txBody>
          <a:bodyPr>
            <a:normAutofit fontScale="92500" lnSpcReduction="10000"/>
          </a:bodyPr>
          <a:lstStyle/>
          <a:p>
            <a:pPr marL="0">
              <a:buNone/>
            </a:pPr>
            <a:r>
              <a:rPr lang="en-US" dirty="0" smtClean="0"/>
              <a:t>For too many of our students, particularly as students transition out of elementary and into middle school, math becomes a subject to be endured, or worse, avoided.  What if instead it could be a stimulus to pay attention to the world all around us, to pose questions and look for answers that make sense?  If we can help our students develop the productive disposition that enables them to see math as a way of making sense of the world, we have done them a service that will last a lifetime.  </a:t>
            </a:r>
          </a:p>
          <a:p>
            <a:endParaRPr lang="en-US" dirty="0"/>
          </a:p>
        </p:txBody>
      </p:sp>
      <p:sp>
        <p:nvSpPr>
          <p:cNvPr id="4" name="Content Placeholder 2"/>
          <p:cNvSpPr txBox="1">
            <a:spLocks/>
          </p:cNvSpPr>
          <p:nvPr/>
        </p:nvSpPr>
        <p:spPr>
          <a:xfrm>
            <a:off x="457200" y="1600203"/>
            <a:ext cx="8229600" cy="4800600"/>
          </a:xfrm>
          <a:prstGeom prst="rect">
            <a:avLst/>
          </a:prstGeom>
        </p:spPr>
        <p:txBody>
          <a:bodyPr vert="horz" lIns="91440" tIns="45720" rIns="91440" bIns="45720" rtlCol="0">
            <a:normAutofit fontScale="92500" lnSpcReduction="10000"/>
          </a:bodyPr>
          <a:lstStyle/>
          <a:p>
            <a:pPr marL="0" marR="0" lvl="0" indent="-34290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lumMod val="50000"/>
                    <a:lumOff val="50000"/>
                  </a:schemeClr>
                </a:solidFill>
                <a:effectLst/>
                <a:uLnTx/>
                <a:uFillTx/>
                <a:latin typeface="+mn-lt"/>
                <a:ea typeface="+mn-ea"/>
                <a:cs typeface="+mn-cs"/>
              </a:rPr>
              <a:t>For too many of our students, particularly as students transition out of elementary and into middle school, math becomes a subject to be endured, or worse, avoided.  </a:t>
            </a:r>
            <a:r>
              <a:rPr kumimoji="0" lang="en-US" sz="3200" b="0" i="0" u="none" strike="noStrike" kern="1200" cap="none" spc="0" normalizeH="0" baseline="0" noProof="0" dirty="0" smtClean="0">
                <a:ln>
                  <a:noFill/>
                </a:ln>
                <a:solidFill>
                  <a:srgbClr val="008000"/>
                </a:solidFill>
                <a:effectLst/>
                <a:uLnTx/>
                <a:uFillTx/>
                <a:latin typeface="+mn-lt"/>
                <a:ea typeface="+mn-ea"/>
                <a:cs typeface="+mn-cs"/>
              </a:rPr>
              <a:t>What if instead it could be a stimulus to pay attention to the world all around us, to pose questions and look for answers that make sense?  If we can help our students develop the productive disposition that enables them to see math as a way of making sense of the world, we have done them a service that will last a lifetime.  </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Bungee Barbie!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srcRect/>
          <a:stretch>
            <a:fillRect/>
          </a:stretch>
        </p:blipFill>
        <p:spPr bwMode="auto">
          <a:xfrm>
            <a:off x="2057400" y="0"/>
            <a:ext cx="5143500" cy="6858000"/>
          </a:xfrm>
          <a:prstGeom prst="rect">
            <a:avLst/>
          </a:prstGeom>
          <a:noFill/>
        </p:spPr>
      </p:pic>
      <p:sp>
        <p:nvSpPr>
          <p:cNvPr id="61444" name="WordArt 4"/>
          <p:cNvSpPr>
            <a:spLocks noChangeArrowheads="1" noChangeShapeType="1" noTextEdit="1"/>
          </p:cNvSpPr>
          <p:nvPr/>
        </p:nvSpPr>
        <p:spPr bwMode="auto">
          <a:xfrm>
            <a:off x="2286000" y="0"/>
            <a:ext cx="4381500" cy="1447800"/>
          </a:xfrm>
          <a:prstGeom prst="rect">
            <a:avLst/>
          </a:prstGeom>
        </p:spPr>
        <p:txBody>
          <a:bodyPr wrap="none" fromWordArt="1">
            <a:prstTxWarp prst="textSlantUp">
              <a:avLst>
                <a:gd name="adj" fmla="val 55556"/>
              </a:avLst>
            </a:prstTxWarp>
          </a:bodyPr>
          <a:lstStyle/>
          <a:p>
            <a:pPr algn="ctr"/>
            <a:r>
              <a:rPr lang="en-US" sz="4800" kern="10">
                <a:ln w="9525">
                  <a:solidFill>
                    <a:srgbClr val="000000"/>
                  </a:solidFill>
                  <a:round/>
                  <a:headEnd/>
                  <a:tailEnd/>
                </a:ln>
                <a:gradFill rotWithShape="0">
                  <a:gsLst>
                    <a:gs pos="0">
                      <a:srgbClr val="FF0000">
                        <a:gamma/>
                        <a:shade val="0"/>
                        <a:invGamma/>
                      </a:srgbClr>
                    </a:gs>
                    <a:gs pos="50000">
                      <a:srgbClr val="FF0000"/>
                    </a:gs>
                    <a:gs pos="100000">
                      <a:srgbClr val="FF0000">
                        <a:gamma/>
                        <a:shade val="0"/>
                        <a:invGamma/>
                      </a:srgbClr>
                    </a:gs>
                  </a:gsLst>
                  <a:lin ang="5400000" scaled="1"/>
                </a:gradFill>
                <a:effectLst/>
                <a:latin typeface="Arial Black"/>
                <a:ea typeface="Arial Black"/>
                <a:cs typeface="Arial Black"/>
              </a:rPr>
              <a:t>Bungee Barbie!</a:t>
            </a:r>
          </a:p>
        </p:txBody>
      </p:sp>
      <p:sp>
        <p:nvSpPr>
          <p:cNvPr id="4" name="TextBox 3"/>
          <p:cNvSpPr txBox="1"/>
          <p:nvPr/>
        </p:nvSpPr>
        <p:spPr>
          <a:xfrm rot="16200000">
            <a:off x="5590844" y="3265520"/>
            <a:ext cx="6367649" cy="338554"/>
          </a:xfrm>
          <a:prstGeom prst="rect">
            <a:avLst/>
          </a:prstGeom>
          <a:noFill/>
        </p:spPr>
        <p:txBody>
          <a:bodyPr wrap="none" rtlCol="0">
            <a:spAutoFit/>
          </a:bodyPr>
          <a:lstStyle/>
          <a:p>
            <a:r>
              <a:rPr lang="en-US" sz="1600" dirty="0" smtClean="0">
                <a:hlinkClick r:id="rId4"/>
              </a:rPr>
              <a:t>https://www.teachingchannel.org/videos/stem-lesson-ideas-bungee-jump</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endParaRPr lang="en-US"/>
          </a:p>
        </p:txBody>
      </p:sp>
      <p:pic>
        <p:nvPicPr>
          <p:cNvPr id="62467" name="Picture 3" descr="~AUT0001"/>
          <p:cNvPicPr>
            <a:picLocks noChangeAspect="1" noChangeArrowheads="1"/>
          </p:cNvPicPr>
          <p:nvPr/>
        </p:nvPicPr>
        <p:blipFill>
          <a:blip r:embed="rId3"/>
          <a:srcRect/>
          <a:stretch>
            <a:fillRect/>
          </a:stretch>
        </p:blipFill>
        <p:spPr bwMode="auto">
          <a:xfrm>
            <a:off x="2209800" y="609600"/>
            <a:ext cx="4559300" cy="624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endParaRPr lang="en-US"/>
          </a:p>
        </p:txBody>
      </p:sp>
      <p:pic>
        <p:nvPicPr>
          <p:cNvPr id="63491" name="Picture 3" descr="~AUT0002"/>
          <p:cNvPicPr>
            <a:picLocks noChangeAspect="1" noChangeArrowheads="1"/>
          </p:cNvPicPr>
          <p:nvPr/>
        </p:nvPicPr>
        <p:blipFill>
          <a:blip r:embed="rId3"/>
          <a:srcRect/>
          <a:stretch>
            <a:fillRect/>
          </a:stretch>
        </p:blipFill>
        <p:spPr bwMode="auto">
          <a:xfrm>
            <a:off x="2209800" y="609600"/>
            <a:ext cx="4527550" cy="624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endParaRPr lang="en-US"/>
          </a:p>
        </p:txBody>
      </p:sp>
      <p:pic>
        <p:nvPicPr>
          <p:cNvPr id="67587" name="Picture 3"/>
          <p:cNvPicPr>
            <a:picLocks noChangeAspect="1" noChangeArrowheads="1"/>
          </p:cNvPicPr>
          <p:nvPr/>
        </p:nvPicPr>
        <p:blipFill>
          <a:blip r:embed="rId3"/>
          <a:srcRect/>
          <a:stretch>
            <a:fillRect/>
          </a:stretch>
        </p:blipFill>
        <p:spPr bwMode="auto">
          <a:xfrm>
            <a:off x="457200" y="228600"/>
            <a:ext cx="6470650" cy="66294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endParaRPr lang="en-US"/>
          </a:p>
        </p:txBody>
      </p:sp>
      <p:pic>
        <p:nvPicPr>
          <p:cNvPr id="68611" name="Picture 3"/>
          <p:cNvPicPr>
            <a:picLocks noChangeAspect="1" noChangeArrowheads="1"/>
          </p:cNvPicPr>
          <p:nvPr/>
        </p:nvPicPr>
        <p:blipFill>
          <a:blip r:embed="rId3"/>
          <a:srcRect/>
          <a:stretch>
            <a:fillRect/>
          </a:stretch>
        </p:blipFill>
        <p:spPr bwMode="auto">
          <a:xfrm>
            <a:off x="493713" y="61913"/>
            <a:ext cx="8154987" cy="6732587"/>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3-12-01 at 11.22.55 AM.png"/>
          <p:cNvPicPr>
            <a:picLocks noChangeAspect="1"/>
          </p:cNvPicPr>
          <p:nvPr/>
        </p:nvPicPr>
        <p:blipFill>
          <a:blip r:embed="rId2"/>
          <a:stretch>
            <a:fillRect/>
          </a:stretch>
        </p:blipFill>
        <p:spPr>
          <a:xfrm>
            <a:off x="0" y="819724"/>
            <a:ext cx="9144000" cy="5523345"/>
          </a:xfrm>
          <a:prstGeom prst="rect">
            <a:avLst/>
          </a:prstGeom>
        </p:spPr>
      </p:pic>
      <p:sp>
        <p:nvSpPr>
          <p:cNvPr id="4" name="TextBox 3"/>
          <p:cNvSpPr txBox="1"/>
          <p:nvPr/>
        </p:nvSpPr>
        <p:spPr>
          <a:xfrm>
            <a:off x="575725" y="162531"/>
            <a:ext cx="7913394" cy="400110"/>
          </a:xfrm>
          <a:prstGeom prst="rect">
            <a:avLst/>
          </a:prstGeom>
          <a:noFill/>
        </p:spPr>
        <p:txBody>
          <a:bodyPr wrap="none" rtlCol="0">
            <a:spAutoFit/>
          </a:bodyPr>
          <a:lstStyle/>
          <a:p>
            <a:r>
              <a:rPr lang="en-US" sz="2000" dirty="0" smtClean="0">
                <a:hlinkClick r:id="rId3"/>
              </a:rPr>
              <a:t>https://www.teachingchannel.org/videos/stem-lesson-ideas-bungee-jump</a:t>
            </a:r>
            <a:r>
              <a:rPr lang="en-US" sz="2000" dirty="0" smtClean="0"/>
              <a:t> </a:t>
            </a:r>
            <a:endParaRPr lang="en-US"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Meaning, motivation and engagement</a:t>
            </a:r>
            <a:br>
              <a:rPr lang="en-US" sz="3600" dirty="0" smtClean="0"/>
            </a:br>
            <a:r>
              <a:rPr lang="en-US" sz="3600" dirty="0" smtClean="0"/>
              <a:t> in science and math</a:t>
            </a:r>
            <a:endParaRPr lang="en-US" sz="3600" dirty="0"/>
          </a:p>
        </p:txBody>
      </p:sp>
      <p:sp>
        <p:nvSpPr>
          <p:cNvPr id="6" name="TextBox 5"/>
          <p:cNvSpPr txBox="1"/>
          <p:nvPr/>
        </p:nvSpPr>
        <p:spPr>
          <a:xfrm>
            <a:off x="287865" y="2095612"/>
            <a:ext cx="4521190" cy="461665"/>
          </a:xfrm>
          <a:prstGeom prst="rect">
            <a:avLst/>
          </a:prstGeom>
          <a:noFill/>
        </p:spPr>
        <p:txBody>
          <a:bodyPr wrap="none" rtlCol="0">
            <a:spAutoFit/>
          </a:bodyPr>
          <a:lstStyle/>
          <a:p>
            <a:r>
              <a:rPr lang="en-US" sz="2400" dirty="0" smtClean="0"/>
              <a:t>What does engagement looks like?  </a:t>
            </a:r>
            <a:endParaRPr lang="en-US" sz="2400" dirty="0"/>
          </a:p>
        </p:txBody>
      </p:sp>
      <p:sp>
        <p:nvSpPr>
          <p:cNvPr id="7" name="TextBox 6"/>
          <p:cNvSpPr txBox="1"/>
          <p:nvPr/>
        </p:nvSpPr>
        <p:spPr>
          <a:xfrm>
            <a:off x="1227880" y="2779786"/>
            <a:ext cx="4189969" cy="830997"/>
          </a:xfrm>
          <a:prstGeom prst="rect">
            <a:avLst/>
          </a:prstGeom>
          <a:noFill/>
        </p:spPr>
        <p:txBody>
          <a:bodyPr wrap="none" rtlCol="0">
            <a:spAutoFit/>
          </a:bodyPr>
          <a:lstStyle/>
          <a:p>
            <a:r>
              <a:rPr lang="en-US" sz="2400" dirty="0" smtClean="0"/>
              <a:t>What do the experts have to </a:t>
            </a:r>
          </a:p>
          <a:p>
            <a:r>
              <a:rPr lang="en-US" sz="2400" dirty="0" smtClean="0"/>
              <a:t>say about student engagement?  </a:t>
            </a:r>
            <a:endParaRPr lang="en-US" sz="2400" dirty="0"/>
          </a:p>
        </p:txBody>
      </p:sp>
      <p:pic>
        <p:nvPicPr>
          <p:cNvPr id="8" name="Picture 7" descr="Last.jpg"/>
          <p:cNvPicPr>
            <a:picLocks noChangeAspect="1"/>
          </p:cNvPicPr>
          <p:nvPr/>
        </p:nvPicPr>
        <p:blipFill>
          <a:blip r:embed="rId3"/>
          <a:stretch>
            <a:fillRect/>
          </a:stretch>
        </p:blipFill>
        <p:spPr>
          <a:xfrm>
            <a:off x="6047821" y="1436882"/>
            <a:ext cx="2638979" cy="175840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9" name="Group 8"/>
          <p:cNvGrpSpPr/>
          <p:nvPr/>
        </p:nvGrpSpPr>
        <p:grpSpPr>
          <a:xfrm>
            <a:off x="592671" y="4094465"/>
            <a:ext cx="7965535" cy="2174935"/>
            <a:chOff x="544963" y="3758872"/>
            <a:chExt cx="7965535" cy="2174935"/>
          </a:xfrm>
        </p:grpSpPr>
        <p:sp>
          <p:nvSpPr>
            <p:cNvPr id="10" name="TextBox 9"/>
            <p:cNvSpPr txBox="1"/>
            <p:nvPr/>
          </p:nvSpPr>
          <p:spPr>
            <a:xfrm>
              <a:off x="1295612" y="4622989"/>
              <a:ext cx="1077451" cy="369332"/>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dirty="0" smtClean="0">
                  <a:solidFill>
                    <a:schemeClr val="tx1"/>
                  </a:solidFill>
                </a:rPr>
                <a:t>authentic</a:t>
              </a:r>
              <a:endParaRPr lang="en-US" dirty="0">
                <a:solidFill>
                  <a:schemeClr val="tx1"/>
                </a:solidFill>
              </a:endParaRPr>
            </a:p>
          </p:txBody>
        </p:sp>
        <p:sp>
          <p:nvSpPr>
            <p:cNvPr id="11" name="TextBox 10"/>
            <p:cNvSpPr txBox="1"/>
            <p:nvPr/>
          </p:nvSpPr>
          <p:spPr>
            <a:xfrm>
              <a:off x="544963" y="5564475"/>
              <a:ext cx="1393380" cy="369332"/>
            </a:xfrm>
            <a:prstGeom prst="rect">
              <a:avLst/>
            </a:prstGeom>
            <a:effectLst>
              <a:innerShdw blurRad="63500" dist="50800" dir="2700000">
                <a:srgbClr val="000000">
                  <a:alpha val="50000"/>
                </a:srgbClr>
              </a:innerShdw>
            </a:effectLst>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dirty="0" smtClean="0"/>
                <a:t>collaborative</a:t>
              </a:r>
              <a:endParaRPr lang="en-US" dirty="0"/>
            </a:p>
          </p:txBody>
        </p:sp>
        <p:sp>
          <p:nvSpPr>
            <p:cNvPr id="12" name="TextBox 11"/>
            <p:cNvSpPr txBox="1"/>
            <p:nvPr/>
          </p:nvSpPr>
          <p:spPr>
            <a:xfrm rot="21075882">
              <a:off x="565772" y="3899469"/>
              <a:ext cx="1247757" cy="369332"/>
            </a:xfrm>
            <a:prstGeom prst="rect">
              <a:avLst/>
            </a:prstGeom>
            <a:solidFill>
              <a:schemeClr val="bg2">
                <a:lumMod val="50000"/>
                <a:alpha val="72000"/>
              </a:schemeClr>
            </a:solidFill>
          </p:spPr>
          <p:style>
            <a:lnRef idx="2">
              <a:schemeClr val="accent6"/>
            </a:lnRef>
            <a:fillRef idx="1">
              <a:schemeClr val="lt1"/>
            </a:fillRef>
            <a:effectRef idx="0">
              <a:schemeClr val="accent6"/>
            </a:effectRef>
            <a:fontRef idx="minor">
              <a:schemeClr val="dk1"/>
            </a:fontRef>
          </p:style>
          <p:txBody>
            <a:bodyPr wrap="none" rtlCol="0">
              <a:spAutoFit/>
            </a:bodyPr>
            <a:lstStyle/>
            <a:p>
              <a:r>
                <a:rPr lang="en-US" dirty="0" smtClean="0"/>
                <a:t>challenging</a:t>
              </a:r>
              <a:endParaRPr lang="en-US" dirty="0"/>
            </a:p>
          </p:txBody>
        </p:sp>
        <p:sp>
          <p:nvSpPr>
            <p:cNvPr id="13" name="TextBox 12"/>
            <p:cNvSpPr txBox="1"/>
            <p:nvPr/>
          </p:nvSpPr>
          <p:spPr>
            <a:xfrm rot="19900888">
              <a:off x="5475914" y="4598742"/>
              <a:ext cx="1454244"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choice-driven</a:t>
              </a:r>
              <a:endParaRPr lang="en-US" dirty="0"/>
            </a:p>
          </p:txBody>
        </p:sp>
        <p:sp>
          <p:nvSpPr>
            <p:cNvPr id="14" name="TextBox 13"/>
            <p:cNvSpPr txBox="1"/>
            <p:nvPr/>
          </p:nvSpPr>
          <p:spPr>
            <a:xfrm>
              <a:off x="6595829" y="4746845"/>
              <a:ext cx="1914669"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smtClean="0"/>
                <a:t>the “open middle”</a:t>
              </a:r>
              <a:endParaRPr lang="en-US" dirty="0"/>
            </a:p>
          </p:txBody>
        </p:sp>
        <p:sp>
          <p:nvSpPr>
            <p:cNvPr id="15" name="TextBox 14"/>
            <p:cNvSpPr txBox="1"/>
            <p:nvPr/>
          </p:nvSpPr>
          <p:spPr>
            <a:xfrm rot="19447317">
              <a:off x="2319901" y="3758872"/>
              <a:ext cx="983788"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dirty="0" smtClean="0">
                  <a:solidFill>
                    <a:srgbClr val="000000"/>
                  </a:solidFill>
                </a:rPr>
                <a:t>curiosity</a:t>
              </a:r>
              <a:endParaRPr lang="en-US" dirty="0">
                <a:solidFill>
                  <a:srgbClr val="000000"/>
                </a:solidFill>
              </a:endParaRPr>
            </a:p>
          </p:txBody>
        </p:sp>
        <p:sp>
          <p:nvSpPr>
            <p:cNvPr id="16" name="TextBox 15"/>
            <p:cNvSpPr txBox="1"/>
            <p:nvPr/>
          </p:nvSpPr>
          <p:spPr>
            <a:xfrm rot="580392">
              <a:off x="6079060" y="5544535"/>
              <a:ext cx="1985452"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US" dirty="0" smtClean="0"/>
                <a:t>active participation</a:t>
              </a:r>
              <a:endParaRPr lang="en-US" dirty="0"/>
            </a:p>
          </p:txBody>
        </p:sp>
        <p:sp>
          <p:nvSpPr>
            <p:cNvPr id="17" name="TextBox 16"/>
            <p:cNvSpPr txBox="1"/>
            <p:nvPr/>
          </p:nvSpPr>
          <p:spPr>
            <a:xfrm>
              <a:off x="3994358" y="4343647"/>
              <a:ext cx="1206054"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US" dirty="0" smtClean="0"/>
                <a:t>kinesthetic </a:t>
              </a:r>
              <a:endParaRPr lang="en-US" dirty="0"/>
            </a:p>
          </p:txBody>
        </p:sp>
        <p:sp>
          <p:nvSpPr>
            <p:cNvPr id="18" name="TextBox 17"/>
            <p:cNvSpPr txBox="1"/>
            <p:nvPr/>
          </p:nvSpPr>
          <p:spPr>
            <a:xfrm rot="1266771">
              <a:off x="3000746" y="4893677"/>
              <a:ext cx="1577525" cy="400110"/>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2000" dirty="0" smtClean="0"/>
                <a:t>perseverance</a:t>
              </a:r>
              <a:endParaRPr lang="en-US" sz="2000" dirty="0"/>
            </a:p>
          </p:txBody>
        </p:sp>
        <p:sp>
          <p:nvSpPr>
            <p:cNvPr id="19" name="TextBox 18"/>
            <p:cNvSpPr txBox="1"/>
            <p:nvPr/>
          </p:nvSpPr>
          <p:spPr>
            <a:xfrm rot="20935803">
              <a:off x="2810932" y="5418669"/>
              <a:ext cx="1150262" cy="369332"/>
            </a:xfrm>
            <a:prstGeom prst="rect">
              <a:avLst/>
            </a:prstGeom>
            <a:solidFill>
              <a:schemeClr val="tx1">
                <a:lumMod val="75000"/>
                <a:lumOff val="25000"/>
              </a:schemeClr>
            </a:solidFill>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dirty="0" smtClean="0"/>
                <a:t>integrated</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901"/>
            <a:ext cx="8229600" cy="1143000"/>
          </a:xfrm>
        </p:spPr>
        <p:txBody>
          <a:bodyPr/>
          <a:lstStyle/>
          <a:p>
            <a:r>
              <a:rPr lang="en-US" dirty="0" smtClean="0"/>
              <a:t>Student ^ Engagement</a:t>
            </a:r>
            <a:endParaRPr lang="en-US" dirty="0"/>
          </a:p>
        </p:txBody>
      </p:sp>
      <p:sp>
        <p:nvSpPr>
          <p:cNvPr id="3" name="TextBox 2"/>
          <p:cNvSpPr txBox="1"/>
          <p:nvPr/>
        </p:nvSpPr>
        <p:spPr>
          <a:xfrm rot="21207315">
            <a:off x="3251200" y="504257"/>
            <a:ext cx="1524689" cy="369332"/>
          </a:xfrm>
          <a:prstGeom prst="rect">
            <a:avLst/>
          </a:prstGeom>
          <a:noFill/>
        </p:spPr>
        <p:txBody>
          <a:bodyPr wrap="none" rtlCol="0">
            <a:spAutoFit/>
          </a:bodyPr>
          <a:lstStyle/>
          <a:p>
            <a:r>
              <a:rPr lang="en-US" dirty="0" smtClean="0"/>
              <a:t>and TEACHER!</a:t>
            </a:r>
            <a:endParaRPr lang="en-US" dirty="0"/>
          </a:p>
        </p:txBody>
      </p:sp>
      <p:sp>
        <p:nvSpPr>
          <p:cNvPr id="4" name="TextBox 3"/>
          <p:cNvSpPr txBox="1"/>
          <p:nvPr/>
        </p:nvSpPr>
        <p:spPr>
          <a:xfrm>
            <a:off x="829741" y="1716509"/>
            <a:ext cx="7963538" cy="461665"/>
          </a:xfrm>
          <a:prstGeom prst="rect">
            <a:avLst/>
          </a:prstGeom>
          <a:noFill/>
        </p:spPr>
        <p:txBody>
          <a:bodyPr wrap="none" rtlCol="0">
            <a:spAutoFit/>
          </a:bodyPr>
          <a:lstStyle/>
          <a:p>
            <a:r>
              <a:rPr lang="en-US" sz="2400" dirty="0" smtClean="0"/>
              <a:t>“</a:t>
            </a:r>
            <a:r>
              <a:rPr lang="en-US" sz="2400" u="sng" dirty="0" smtClean="0"/>
              <a:t>The three </a:t>
            </a:r>
            <a:r>
              <a:rPr lang="en-US" sz="2400" u="sng" dirty="0" err="1" smtClean="0"/>
              <a:t>Rs</a:t>
            </a:r>
            <a:r>
              <a:rPr lang="en-US" sz="2400" u="sng" dirty="0" smtClean="0"/>
              <a:t> of engagement: Relevance, Rigor, Relationships</a:t>
            </a:r>
            <a:r>
              <a:rPr lang="en-US" sz="2400" dirty="0" smtClean="0"/>
              <a:t>” </a:t>
            </a:r>
            <a:endParaRPr lang="en-US" sz="2400" dirty="0"/>
          </a:p>
        </p:txBody>
      </p:sp>
      <p:sp>
        <p:nvSpPr>
          <p:cNvPr id="5" name="TextBox 4"/>
          <p:cNvSpPr txBox="1"/>
          <p:nvPr/>
        </p:nvSpPr>
        <p:spPr>
          <a:xfrm>
            <a:off x="829741" y="2607745"/>
            <a:ext cx="6897742" cy="1200328"/>
          </a:xfrm>
          <a:prstGeom prst="rect">
            <a:avLst/>
          </a:prstGeom>
          <a:noFill/>
        </p:spPr>
        <p:txBody>
          <a:bodyPr wrap="none" rtlCol="0">
            <a:spAutoFit/>
          </a:bodyPr>
          <a:lstStyle/>
          <a:p>
            <a:r>
              <a:rPr lang="en-US" sz="2400" dirty="0" smtClean="0"/>
              <a:t>“</a:t>
            </a:r>
            <a:r>
              <a:rPr lang="en-US" sz="2400" u="sng" dirty="0" smtClean="0"/>
              <a:t>The ABCs of engagement</a:t>
            </a:r>
            <a:r>
              <a:rPr lang="en-US" sz="2400" dirty="0" smtClean="0"/>
              <a:t>” 	Affective engagement, </a:t>
            </a:r>
          </a:p>
          <a:p>
            <a:r>
              <a:rPr lang="en-US" sz="2400" dirty="0" smtClean="0"/>
              <a:t>								Behavioral engagement,</a:t>
            </a:r>
          </a:p>
          <a:p>
            <a:r>
              <a:rPr lang="en-US" sz="2400" dirty="0" smtClean="0"/>
              <a:t>								Cognitive engagement.</a:t>
            </a:r>
            <a:endParaRPr lang="en-US" sz="2400" dirty="0"/>
          </a:p>
        </p:txBody>
      </p:sp>
      <p:sp>
        <p:nvSpPr>
          <p:cNvPr id="17" name="TextBox 16"/>
          <p:cNvSpPr txBox="1"/>
          <p:nvPr/>
        </p:nvSpPr>
        <p:spPr>
          <a:xfrm>
            <a:off x="960877" y="3136297"/>
            <a:ext cx="2619565" cy="369332"/>
          </a:xfrm>
          <a:prstGeom prst="rect">
            <a:avLst/>
          </a:prstGeom>
          <a:noFill/>
        </p:spPr>
        <p:txBody>
          <a:bodyPr wrap="none" rtlCol="0">
            <a:spAutoFit/>
          </a:bodyPr>
          <a:lstStyle/>
          <a:p>
            <a:r>
              <a:rPr lang="en-US" dirty="0" smtClean="0">
                <a:solidFill>
                  <a:srgbClr val="000090"/>
                </a:solidFill>
              </a:rPr>
              <a:t>Parsons, S.A, </a:t>
            </a:r>
            <a:r>
              <a:rPr lang="en-US" dirty="0" err="1" smtClean="0">
                <a:solidFill>
                  <a:srgbClr val="000090"/>
                </a:solidFill>
              </a:rPr>
              <a:t>et.al</a:t>
            </a:r>
            <a:r>
              <a:rPr lang="en-US" dirty="0" smtClean="0">
                <a:solidFill>
                  <a:srgbClr val="000090"/>
                </a:solidFill>
              </a:rPr>
              <a:t>. (2014).  </a:t>
            </a:r>
            <a:endParaRPr lang="en-US" dirty="0">
              <a:solidFill>
                <a:srgbClr val="000090"/>
              </a:solidFill>
            </a:endParaRPr>
          </a:p>
        </p:txBody>
      </p:sp>
      <p:sp>
        <p:nvSpPr>
          <p:cNvPr id="18" name="TextBox 17"/>
          <p:cNvSpPr txBox="1"/>
          <p:nvPr/>
        </p:nvSpPr>
        <p:spPr>
          <a:xfrm>
            <a:off x="931806" y="2161753"/>
            <a:ext cx="1854369" cy="369332"/>
          </a:xfrm>
          <a:prstGeom prst="rect">
            <a:avLst/>
          </a:prstGeom>
          <a:noFill/>
        </p:spPr>
        <p:txBody>
          <a:bodyPr wrap="none" rtlCol="0">
            <a:spAutoFit/>
          </a:bodyPr>
          <a:lstStyle/>
          <a:p>
            <a:r>
              <a:rPr lang="en-US" dirty="0" smtClean="0">
                <a:solidFill>
                  <a:srgbClr val="000090"/>
                </a:solidFill>
              </a:rPr>
              <a:t>Cooper, K. (2014).</a:t>
            </a:r>
            <a:endParaRPr lang="en-US" dirty="0">
              <a:solidFill>
                <a:srgbClr val="000090"/>
              </a:solidFill>
            </a:endParaRPr>
          </a:p>
        </p:txBody>
      </p:sp>
      <p:sp>
        <p:nvSpPr>
          <p:cNvPr id="19" name="TextBox 18"/>
          <p:cNvSpPr txBox="1"/>
          <p:nvPr/>
        </p:nvSpPr>
        <p:spPr>
          <a:xfrm rot="16200000">
            <a:off x="-547754" y="2569909"/>
            <a:ext cx="2009910" cy="369332"/>
          </a:xfrm>
          <a:prstGeom prst="rect">
            <a:avLst/>
          </a:prstGeom>
          <a:noFill/>
        </p:spPr>
        <p:txBody>
          <a:bodyPr wrap="none" rtlCol="0">
            <a:spAutoFit/>
          </a:bodyPr>
          <a:lstStyle/>
          <a:p>
            <a:r>
              <a:rPr lang="en-US" b="1" dirty="0" err="1" smtClean="0">
                <a:solidFill>
                  <a:srgbClr val="000090"/>
                </a:solidFill>
                <a:effectLst>
                  <a:outerShdw blurRad="38100" dist="38100" dir="2700000" algn="tl">
                    <a:srgbClr val="000000">
                      <a:alpha val="43137"/>
                    </a:srgbClr>
                  </a:outerShdw>
                </a:effectLst>
              </a:rPr>
              <a:t>Kappan</a:t>
            </a:r>
            <a:r>
              <a:rPr lang="en-US" b="1" dirty="0" smtClean="0">
                <a:solidFill>
                  <a:srgbClr val="000090"/>
                </a:solidFill>
                <a:effectLst>
                  <a:outerShdw blurRad="38100" dist="38100" dir="2700000" algn="tl">
                    <a:srgbClr val="000000">
                      <a:alpha val="43137"/>
                    </a:srgbClr>
                  </a:outerShdw>
                </a:effectLst>
              </a:rPr>
              <a:t> May, 2014: </a:t>
            </a:r>
            <a:endParaRPr lang="en-US" b="1" dirty="0">
              <a:solidFill>
                <a:srgbClr val="00009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901"/>
            <a:ext cx="8229600" cy="1143000"/>
          </a:xfrm>
        </p:spPr>
        <p:txBody>
          <a:bodyPr/>
          <a:lstStyle/>
          <a:p>
            <a:r>
              <a:rPr lang="en-US" dirty="0" smtClean="0"/>
              <a:t>Student ^ Engagement</a:t>
            </a:r>
            <a:endParaRPr lang="en-US" dirty="0"/>
          </a:p>
        </p:txBody>
      </p:sp>
      <p:sp>
        <p:nvSpPr>
          <p:cNvPr id="3" name="TextBox 2"/>
          <p:cNvSpPr txBox="1"/>
          <p:nvPr/>
        </p:nvSpPr>
        <p:spPr>
          <a:xfrm rot="21207315">
            <a:off x="3251200" y="504257"/>
            <a:ext cx="1524689" cy="369332"/>
          </a:xfrm>
          <a:prstGeom prst="rect">
            <a:avLst/>
          </a:prstGeom>
          <a:noFill/>
        </p:spPr>
        <p:txBody>
          <a:bodyPr wrap="none" rtlCol="0">
            <a:spAutoFit/>
          </a:bodyPr>
          <a:lstStyle/>
          <a:p>
            <a:r>
              <a:rPr lang="en-US" dirty="0" smtClean="0"/>
              <a:t>and TEACHER!</a:t>
            </a:r>
            <a:endParaRPr lang="en-US" dirty="0"/>
          </a:p>
        </p:txBody>
      </p:sp>
      <p:sp>
        <p:nvSpPr>
          <p:cNvPr id="5" name="TextBox 4"/>
          <p:cNvSpPr txBox="1"/>
          <p:nvPr/>
        </p:nvSpPr>
        <p:spPr>
          <a:xfrm>
            <a:off x="829741" y="2607745"/>
            <a:ext cx="6897742" cy="1200328"/>
          </a:xfrm>
          <a:prstGeom prst="rect">
            <a:avLst/>
          </a:prstGeom>
          <a:noFill/>
        </p:spPr>
        <p:txBody>
          <a:bodyPr wrap="none" rtlCol="0">
            <a:spAutoFit/>
          </a:bodyPr>
          <a:lstStyle/>
          <a:p>
            <a:r>
              <a:rPr lang="en-US" sz="2400" dirty="0" smtClean="0"/>
              <a:t>“</a:t>
            </a:r>
            <a:r>
              <a:rPr lang="en-US" sz="2400" u="sng" dirty="0" smtClean="0"/>
              <a:t>The ABCs of engagement</a:t>
            </a:r>
            <a:r>
              <a:rPr lang="en-US" sz="2400" dirty="0" smtClean="0"/>
              <a:t>” 	Affective engagement, </a:t>
            </a:r>
          </a:p>
          <a:p>
            <a:r>
              <a:rPr lang="en-US" sz="2400" dirty="0" smtClean="0"/>
              <a:t>								Behavioral engagement,</a:t>
            </a:r>
          </a:p>
          <a:p>
            <a:r>
              <a:rPr lang="en-US" sz="2400" dirty="0" smtClean="0"/>
              <a:t>								Cognitive engagement.</a:t>
            </a:r>
            <a:endParaRPr lang="en-US" sz="2400" dirty="0"/>
          </a:p>
        </p:txBody>
      </p:sp>
      <p:sp>
        <p:nvSpPr>
          <p:cNvPr id="17" name="TextBox 16"/>
          <p:cNvSpPr txBox="1"/>
          <p:nvPr/>
        </p:nvSpPr>
        <p:spPr>
          <a:xfrm>
            <a:off x="960877" y="3136297"/>
            <a:ext cx="2619565" cy="369332"/>
          </a:xfrm>
          <a:prstGeom prst="rect">
            <a:avLst/>
          </a:prstGeom>
          <a:noFill/>
        </p:spPr>
        <p:txBody>
          <a:bodyPr wrap="none" rtlCol="0">
            <a:spAutoFit/>
          </a:bodyPr>
          <a:lstStyle/>
          <a:p>
            <a:r>
              <a:rPr lang="en-US" dirty="0" smtClean="0">
                <a:solidFill>
                  <a:srgbClr val="000090"/>
                </a:solidFill>
              </a:rPr>
              <a:t>Parsons, S.A, </a:t>
            </a:r>
            <a:r>
              <a:rPr lang="en-US" dirty="0" err="1" smtClean="0">
                <a:solidFill>
                  <a:srgbClr val="000090"/>
                </a:solidFill>
              </a:rPr>
              <a:t>et.al</a:t>
            </a:r>
            <a:r>
              <a:rPr lang="en-US" dirty="0" smtClean="0">
                <a:solidFill>
                  <a:srgbClr val="000090"/>
                </a:solidFill>
              </a:rPr>
              <a:t>. (2014).  </a:t>
            </a:r>
            <a:endParaRPr lang="en-US" dirty="0">
              <a:solidFill>
                <a:srgbClr val="00009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901"/>
            <a:ext cx="8229600" cy="1143000"/>
          </a:xfrm>
        </p:spPr>
        <p:txBody>
          <a:bodyPr/>
          <a:lstStyle/>
          <a:p>
            <a:r>
              <a:rPr lang="en-US" dirty="0" smtClean="0"/>
              <a:t>Student ^ Engagement</a:t>
            </a:r>
            <a:endParaRPr lang="en-US" dirty="0"/>
          </a:p>
        </p:txBody>
      </p:sp>
      <p:sp>
        <p:nvSpPr>
          <p:cNvPr id="3" name="TextBox 2"/>
          <p:cNvSpPr txBox="1"/>
          <p:nvPr/>
        </p:nvSpPr>
        <p:spPr>
          <a:xfrm rot="21207315">
            <a:off x="3251200" y="504257"/>
            <a:ext cx="1524689" cy="369332"/>
          </a:xfrm>
          <a:prstGeom prst="rect">
            <a:avLst/>
          </a:prstGeom>
          <a:noFill/>
        </p:spPr>
        <p:txBody>
          <a:bodyPr wrap="none" rtlCol="0">
            <a:spAutoFit/>
          </a:bodyPr>
          <a:lstStyle/>
          <a:p>
            <a:r>
              <a:rPr lang="en-US" dirty="0" smtClean="0"/>
              <a:t>and TEACHER!</a:t>
            </a:r>
            <a:endParaRPr lang="en-US" dirty="0"/>
          </a:p>
        </p:txBody>
      </p:sp>
      <p:sp>
        <p:nvSpPr>
          <p:cNvPr id="5" name="TextBox 4"/>
          <p:cNvSpPr txBox="1"/>
          <p:nvPr/>
        </p:nvSpPr>
        <p:spPr>
          <a:xfrm>
            <a:off x="829741" y="2607745"/>
            <a:ext cx="6897742" cy="1200328"/>
          </a:xfrm>
          <a:prstGeom prst="rect">
            <a:avLst/>
          </a:prstGeom>
          <a:noFill/>
        </p:spPr>
        <p:txBody>
          <a:bodyPr wrap="none" rtlCol="0">
            <a:spAutoFit/>
          </a:bodyPr>
          <a:lstStyle/>
          <a:p>
            <a:r>
              <a:rPr lang="en-US" sz="2400" dirty="0" smtClean="0"/>
              <a:t>“</a:t>
            </a:r>
            <a:r>
              <a:rPr lang="en-US" sz="2400" u="sng" dirty="0" smtClean="0"/>
              <a:t>The ABCs of engagement</a:t>
            </a:r>
            <a:r>
              <a:rPr lang="en-US" sz="2400" dirty="0" smtClean="0"/>
              <a:t>” 	Affective engagement, </a:t>
            </a:r>
          </a:p>
          <a:p>
            <a:r>
              <a:rPr lang="en-US" sz="2400" dirty="0" smtClean="0"/>
              <a:t>								</a:t>
            </a:r>
            <a:r>
              <a:rPr lang="en-US" sz="2400" dirty="0" smtClean="0">
                <a:solidFill>
                  <a:srgbClr val="FF0000"/>
                </a:solidFill>
                <a:effectLst>
                  <a:outerShdw blurRad="38100" dist="38100" dir="2700000" algn="tl">
                    <a:srgbClr val="000000">
                      <a:alpha val="43137"/>
                    </a:srgbClr>
                  </a:outerShdw>
                </a:effectLst>
              </a:rPr>
              <a:t>Behavioral engagement</a:t>
            </a:r>
            <a:r>
              <a:rPr lang="en-US" sz="2400" dirty="0" smtClean="0"/>
              <a:t>,</a:t>
            </a:r>
          </a:p>
          <a:p>
            <a:r>
              <a:rPr lang="en-US" sz="2400" dirty="0" smtClean="0"/>
              <a:t>								Cognitive engagement.</a:t>
            </a:r>
            <a:endParaRPr lang="en-US" sz="2400" dirty="0"/>
          </a:p>
        </p:txBody>
      </p:sp>
      <p:sp>
        <p:nvSpPr>
          <p:cNvPr id="17" name="TextBox 16"/>
          <p:cNvSpPr txBox="1"/>
          <p:nvPr/>
        </p:nvSpPr>
        <p:spPr>
          <a:xfrm>
            <a:off x="960877" y="3136297"/>
            <a:ext cx="2619565" cy="369332"/>
          </a:xfrm>
          <a:prstGeom prst="rect">
            <a:avLst/>
          </a:prstGeom>
          <a:noFill/>
        </p:spPr>
        <p:txBody>
          <a:bodyPr wrap="none" rtlCol="0">
            <a:spAutoFit/>
          </a:bodyPr>
          <a:lstStyle/>
          <a:p>
            <a:r>
              <a:rPr lang="en-US" dirty="0" smtClean="0">
                <a:solidFill>
                  <a:srgbClr val="000090"/>
                </a:solidFill>
              </a:rPr>
              <a:t>Parsons, S.A, </a:t>
            </a:r>
            <a:r>
              <a:rPr lang="en-US" dirty="0" err="1" smtClean="0">
                <a:solidFill>
                  <a:srgbClr val="000090"/>
                </a:solidFill>
              </a:rPr>
              <a:t>et.al</a:t>
            </a:r>
            <a:r>
              <a:rPr lang="en-US" dirty="0" smtClean="0">
                <a:solidFill>
                  <a:srgbClr val="000090"/>
                </a:solidFill>
              </a:rPr>
              <a:t>. (2014).  </a:t>
            </a:r>
            <a:endParaRPr lang="en-US" dirty="0">
              <a:solidFill>
                <a:srgbClr val="00009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901"/>
            <a:ext cx="8229600" cy="1143000"/>
          </a:xfrm>
        </p:spPr>
        <p:txBody>
          <a:bodyPr/>
          <a:lstStyle/>
          <a:p>
            <a:r>
              <a:rPr lang="en-US" dirty="0" smtClean="0"/>
              <a:t>Student ^ Engagement</a:t>
            </a:r>
            <a:endParaRPr lang="en-US" dirty="0"/>
          </a:p>
        </p:txBody>
      </p:sp>
      <p:sp>
        <p:nvSpPr>
          <p:cNvPr id="3" name="TextBox 2"/>
          <p:cNvSpPr txBox="1"/>
          <p:nvPr/>
        </p:nvSpPr>
        <p:spPr>
          <a:xfrm rot="21207315">
            <a:off x="3251200" y="504257"/>
            <a:ext cx="1524689" cy="369332"/>
          </a:xfrm>
          <a:prstGeom prst="rect">
            <a:avLst/>
          </a:prstGeom>
          <a:noFill/>
        </p:spPr>
        <p:txBody>
          <a:bodyPr wrap="none" rtlCol="0">
            <a:spAutoFit/>
          </a:bodyPr>
          <a:lstStyle/>
          <a:p>
            <a:r>
              <a:rPr lang="en-US" dirty="0" smtClean="0"/>
              <a:t>and TEACHER!</a:t>
            </a:r>
            <a:endParaRPr lang="en-US" dirty="0"/>
          </a:p>
        </p:txBody>
      </p:sp>
      <p:sp>
        <p:nvSpPr>
          <p:cNvPr id="5" name="TextBox 4"/>
          <p:cNvSpPr txBox="1"/>
          <p:nvPr/>
        </p:nvSpPr>
        <p:spPr>
          <a:xfrm>
            <a:off x="829741" y="2607745"/>
            <a:ext cx="6897742" cy="1200328"/>
          </a:xfrm>
          <a:prstGeom prst="rect">
            <a:avLst/>
          </a:prstGeom>
          <a:noFill/>
        </p:spPr>
        <p:txBody>
          <a:bodyPr wrap="none" rtlCol="0">
            <a:spAutoFit/>
          </a:bodyPr>
          <a:lstStyle/>
          <a:p>
            <a:r>
              <a:rPr lang="en-US" sz="2400" dirty="0" smtClean="0"/>
              <a:t>“</a:t>
            </a:r>
            <a:r>
              <a:rPr lang="en-US" sz="2400" u="sng" dirty="0" smtClean="0"/>
              <a:t>The ABCs of engagement</a:t>
            </a:r>
            <a:r>
              <a:rPr lang="en-US" sz="2400" dirty="0" smtClean="0"/>
              <a:t>”	Affective engagement, </a:t>
            </a:r>
          </a:p>
          <a:p>
            <a:r>
              <a:rPr lang="en-US" sz="2400" dirty="0" smtClean="0"/>
              <a:t>								</a:t>
            </a:r>
            <a:r>
              <a:rPr lang="en-US" sz="2400" dirty="0" smtClean="0">
                <a:solidFill>
                  <a:srgbClr val="FF0000"/>
                </a:solidFill>
                <a:effectLst>
                  <a:outerShdw blurRad="38100" dist="38100" dir="2700000" algn="tl">
                    <a:srgbClr val="000000">
                      <a:alpha val="43137"/>
                    </a:srgbClr>
                  </a:outerShdw>
                </a:effectLst>
              </a:rPr>
              <a:t>Behavioral engagement</a:t>
            </a:r>
            <a:r>
              <a:rPr lang="en-US" sz="2400" dirty="0" smtClean="0"/>
              <a:t>,</a:t>
            </a:r>
          </a:p>
          <a:p>
            <a:r>
              <a:rPr lang="en-US" sz="2400" dirty="0" smtClean="0"/>
              <a:t>								</a:t>
            </a:r>
            <a:r>
              <a:rPr lang="en-US" sz="2400" dirty="0" smtClean="0">
                <a:solidFill>
                  <a:srgbClr val="FF0000"/>
                </a:solidFill>
                <a:effectLst>
                  <a:outerShdw blurRad="38100" dist="38100" dir="2700000" algn="tl">
                    <a:srgbClr val="000000">
                      <a:alpha val="43137"/>
                    </a:srgbClr>
                  </a:outerShdw>
                </a:effectLst>
              </a:rPr>
              <a:t>Cognitive engagement.</a:t>
            </a:r>
            <a:endParaRPr lang="en-US" sz="2400" dirty="0">
              <a:solidFill>
                <a:srgbClr val="FF0000"/>
              </a:solidFill>
              <a:effectLst>
                <a:outerShdw blurRad="38100" dist="38100" dir="2700000" algn="tl">
                  <a:srgbClr val="000000">
                    <a:alpha val="43137"/>
                  </a:srgbClr>
                </a:outerShdw>
              </a:effectLst>
            </a:endParaRPr>
          </a:p>
        </p:txBody>
      </p:sp>
      <p:sp>
        <p:nvSpPr>
          <p:cNvPr id="17" name="TextBox 16"/>
          <p:cNvSpPr txBox="1"/>
          <p:nvPr/>
        </p:nvSpPr>
        <p:spPr>
          <a:xfrm>
            <a:off x="960877" y="3136297"/>
            <a:ext cx="2619565" cy="369332"/>
          </a:xfrm>
          <a:prstGeom prst="rect">
            <a:avLst/>
          </a:prstGeom>
          <a:noFill/>
        </p:spPr>
        <p:txBody>
          <a:bodyPr wrap="none" rtlCol="0">
            <a:spAutoFit/>
          </a:bodyPr>
          <a:lstStyle/>
          <a:p>
            <a:r>
              <a:rPr lang="en-US" dirty="0" smtClean="0">
                <a:solidFill>
                  <a:srgbClr val="000090"/>
                </a:solidFill>
              </a:rPr>
              <a:t>Parsons, S.A, </a:t>
            </a:r>
            <a:r>
              <a:rPr lang="en-US" dirty="0" err="1" smtClean="0">
                <a:solidFill>
                  <a:srgbClr val="000090"/>
                </a:solidFill>
              </a:rPr>
              <a:t>et.al</a:t>
            </a:r>
            <a:r>
              <a:rPr lang="en-US" dirty="0" smtClean="0">
                <a:solidFill>
                  <a:srgbClr val="000090"/>
                </a:solidFill>
              </a:rPr>
              <a:t>. (2014).  </a:t>
            </a:r>
            <a:endParaRPr lang="en-US" dirty="0">
              <a:solidFill>
                <a:srgbClr val="00009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AIMS ModelOfLearning.jpg"/>
          <p:cNvPicPr>
            <a:picLocks noChangeAspect="1"/>
          </p:cNvPicPr>
          <p:nvPr/>
        </p:nvPicPr>
        <p:blipFill>
          <a:blip r:embed="rId3"/>
          <a:stretch>
            <a:fillRect/>
          </a:stretch>
        </p:blipFill>
        <p:spPr>
          <a:xfrm>
            <a:off x="1100666" y="-260092"/>
            <a:ext cx="5663961" cy="7334626"/>
          </a:xfrm>
          <a:prstGeom prst="rect">
            <a:avLst/>
          </a:prstGeom>
        </p:spPr>
      </p:pic>
      <p:pic>
        <p:nvPicPr>
          <p:cNvPr id="2" name="Picture 1" descr="Screen shot 2013-10-02 at 10.19.48 AM.png"/>
          <p:cNvPicPr>
            <a:picLocks noChangeAspect="1"/>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969000" y="2661259"/>
            <a:ext cx="2991021" cy="3872894"/>
          </a:xfrm>
          <a:prstGeom prst="rect">
            <a:avLst/>
          </a:prstGeom>
          <a:ln>
            <a:noFill/>
          </a:ln>
          <a:effectLst>
            <a:outerShdw blurRad="190500" algn="tl" rotWithShape="0">
              <a:srgbClr val="000000">
                <a:alpha val="70000"/>
              </a:srgbClr>
            </a:outerShdw>
          </a:effectLst>
        </p:spPr>
      </p:pic>
      <p:sp>
        <p:nvSpPr>
          <p:cNvPr id="4" name="TextBox 3"/>
          <p:cNvSpPr txBox="1"/>
          <p:nvPr/>
        </p:nvSpPr>
        <p:spPr>
          <a:xfrm>
            <a:off x="874288" y="6345536"/>
            <a:ext cx="6019800" cy="461665"/>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defRPr/>
            </a:pPr>
            <a:r>
              <a:rPr lang="en-US" sz="2400" dirty="0"/>
              <a:t>Kinesthetic -&gt; Tabular -&gt; Graphical -&gt; Abstract</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54429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1415</TotalTime>
  <Words>4270</Words>
  <Application>Microsoft Macintosh PowerPoint</Application>
  <PresentationFormat>On-screen Show (4:3)</PresentationFormat>
  <Paragraphs>299</Paragraphs>
  <Slides>39</Slides>
  <Notes>31</Notes>
  <HiddenSlides>0</HiddenSlides>
  <MMClips>0</MMClips>
  <ScaleCrop>false</ScaleCrop>
  <HeadingPairs>
    <vt:vector size="4" baseType="variant">
      <vt:variant>
        <vt:lpstr>Design Template</vt:lpstr>
      </vt:variant>
      <vt:variant>
        <vt:i4>1</vt:i4>
      </vt:variant>
      <vt:variant>
        <vt:lpstr>Slide Titles</vt:lpstr>
      </vt:variant>
      <vt:variant>
        <vt:i4>39</vt:i4>
      </vt:variant>
    </vt:vector>
  </HeadingPairs>
  <TitlesOfParts>
    <vt:vector size="40" baseType="lpstr">
      <vt:lpstr>Office Theme</vt:lpstr>
      <vt:lpstr>Slide 1</vt:lpstr>
      <vt:lpstr>Slide 2</vt:lpstr>
      <vt:lpstr>Remember Grow Beasts? How could you forget?</vt:lpstr>
      <vt:lpstr>Meaning, motivation and engagement  in science and math</vt:lpstr>
      <vt:lpstr>Student ^ Engagement</vt:lpstr>
      <vt:lpstr>Student ^ Engagement</vt:lpstr>
      <vt:lpstr>Student ^ Engagement</vt:lpstr>
      <vt:lpstr>Student ^ Engagement</vt:lpstr>
      <vt:lpstr>Slide 9</vt:lpstr>
      <vt:lpstr>Student ^ Engagement</vt:lpstr>
      <vt:lpstr>Slide 11</vt:lpstr>
      <vt:lpstr>Slide 12</vt:lpstr>
      <vt:lpstr>CCSS &gt; Math&gt; Mathematical Practices</vt:lpstr>
      <vt:lpstr>CCSS &gt; Math&gt; Mathematical Practices</vt:lpstr>
      <vt:lpstr>CCSS &gt; Math&gt; Mathematical Practices</vt:lpstr>
      <vt:lpstr>How do we build engagement?   We need instructional activities that are… </vt:lpstr>
      <vt:lpstr>Slide 17</vt:lpstr>
      <vt:lpstr>Slide 18</vt:lpstr>
      <vt:lpstr>Slide 19</vt:lpstr>
      <vt:lpstr>A Very Important Part  of this message!!</vt:lpstr>
      <vt:lpstr>According to our newest standards, students will …   CCSSm       NGSS</vt:lpstr>
      <vt:lpstr>According to our newest standards, students will …   CCSSm       NGSS</vt:lpstr>
      <vt:lpstr>Slide 23</vt:lpstr>
      <vt:lpstr>According to our newest standards, students will …   CCSSm       NGSS</vt:lpstr>
      <vt:lpstr>What have we here? </vt:lpstr>
      <vt:lpstr>Vernier’s light sensor</vt:lpstr>
      <vt:lpstr>Slide 27</vt:lpstr>
      <vt:lpstr>Slide 28</vt:lpstr>
      <vt:lpstr>Slide 29</vt:lpstr>
      <vt:lpstr>Slide 30</vt:lpstr>
      <vt:lpstr>Slide 31</vt:lpstr>
      <vt:lpstr>So ….</vt:lpstr>
      <vt:lpstr>Bungee Barbie!</vt:lpstr>
      <vt:lpstr>Slide 34</vt:lpstr>
      <vt:lpstr>Slide 35</vt:lpstr>
      <vt:lpstr>Slide 36</vt:lpstr>
      <vt:lpstr>Slide 37</vt:lpstr>
      <vt:lpstr>Slide 38</vt:lpstr>
      <vt:lpstr>Slide 39</vt:lpstr>
    </vt:vector>
  </TitlesOfParts>
  <Company>Seattle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Roddy</dc:creator>
  <cp:lastModifiedBy>Mark Roddy</cp:lastModifiedBy>
  <cp:revision>32</cp:revision>
  <dcterms:created xsi:type="dcterms:W3CDTF">2015-10-12T18:06:19Z</dcterms:created>
  <dcterms:modified xsi:type="dcterms:W3CDTF">2015-10-12T18:10:31Z</dcterms:modified>
</cp:coreProperties>
</file>